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oppins Ultra-Bold" charset="1" panose="00000900000000000000"/>
      <p:regular r:id="rId24"/>
    </p:embeddedFont>
    <p:embeddedFont>
      <p:font typeface="Poppins Bold" charset="1" panose="00000800000000000000"/>
      <p:regular r:id="rId25"/>
    </p:embeddedFont>
    <p:embeddedFont>
      <p:font typeface="Poppin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25414" y="1028700"/>
            <a:ext cx="2133886" cy="666593"/>
            <a:chOff x="0" y="0"/>
            <a:chExt cx="562011" cy="175563"/>
          </a:xfrm>
        </p:grpSpPr>
        <p:sp>
          <p:nvSpPr>
            <p:cNvPr name="Freeform 4" id="4"/>
            <p:cNvSpPr/>
            <p:nvPr/>
          </p:nvSpPr>
          <p:spPr>
            <a:xfrm flipH="false" flipV="false" rot="0">
              <a:off x="0" y="0"/>
              <a:ext cx="562011" cy="175563"/>
            </a:xfrm>
            <a:custGeom>
              <a:avLst/>
              <a:gdLst/>
              <a:ahLst/>
              <a:cxnLst/>
              <a:rect r="r" b="b" t="t" l="l"/>
              <a:pathLst>
                <a:path h="175563" w="562011">
                  <a:moveTo>
                    <a:pt x="87782" y="0"/>
                  </a:moveTo>
                  <a:lnTo>
                    <a:pt x="474229" y="0"/>
                  </a:lnTo>
                  <a:cubicBezTo>
                    <a:pt x="497511" y="0"/>
                    <a:pt x="519838" y="9248"/>
                    <a:pt x="536301" y="25711"/>
                  </a:cubicBezTo>
                  <a:cubicBezTo>
                    <a:pt x="552763" y="42173"/>
                    <a:pt x="562011" y="64501"/>
                    <a:pt x="562011" y="87782"/>
                  </a:cubicBezTo>
                  <a:lnTo>
                    <a:pt x="562011" y="87782"/>
                  </a:lnTo>
                  <a:cubicBezTo>
                    <a:pt x="562011" y="111063"/>
                    <a:pt x="552763" y="133391"/>
                    <a:pt x="536301" y="149853"/>
                  </a:cubicBezTo>
                  <a:cubicBezTo>
                    <a:pt x="519838" y="166315"/>
                    <a:pt x="497511" y="175563"/>
                    <a:pt x="474229" y="175563"/>
                  </a:cubicBezTo>
                  <a:lnTo>
                    <a:pt x="87782" y="175563"/>
                  </a:lnTo>
                  <a:cubicBezTo>
                    <a:pt x="64501" y="175563"/>
                    <a:pt x="42173" y="166315"/>
                    <a:pt x="25711" y="149853"/>
                  </a:cubicBezTo>
                  <a:cubicBezTo>
                    <a:pt x="9248" y="133391"/>
                    <a:pt x="0" y="111063"/>
                    <a:pt x="0" y="87782"/>
                  </a:cubicBezTo>
                  <a:lnTo>
                    <a:pt x="0" y="87782"/>
                  </a:lnTo>
                  <a:cubicBezTo>
                    <a:pt x="0" y="64501"/>
                    <a:pt x="9248" y="42173"/>
                    <a:pt x="25711" y="25711"/>
                  </a:cubicBezTo>
                  <a:cubicBezTo>
                    <a:pt x="42173" y="9248"/>
                    <a:pt x="64501" y="0"/>
                    <a:pt x="87782"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562011" cy="242238"/>
            </a:xfrm>
            <a:prstGeom prst="rect">
              <a:avLst/>
            </a:prstGeom>
          </p:spPr>
          <p:txBody>
            <a:bodyPr anchor="ctr" rtlCol="false" tIns="50800" lIns="50800" bIns="50800" rIns="50800"/>
            <a:lstStyle/>
            <a:p>
              <a:pPr algn="ctr">
                <a:lnSpc>
                  <a:spcPts val="3359"/>
                </a:lnSpc>
              </a:pPr>
              <a:r>
                <a:rPr lang="en-US" b="true" sz="2400">
                  <a:solidFill>
                    <a:srgbClr val="FFFFFF"/>
                  </a:solidFill>
                  <a:latin typeface="Poppins Ultra-Bold"/>
                  <a:ea typeface="Poppins Ultra-Bold"/>
                  <a:cs typeface="Poppins Ultra-Bold"/>
                  <a:sym typeface="Poppins Ultra-Bold"/>
                </a:rPr>
                <a:t>Team 8</a:t>
              </a:r>
            </a:p>
          </p:txBody>
        </p:sp>
      </p:grpSp>
      <p:grpSp>
        <p:nvGrpSpPr>
          <p:cNvPr name="Group 6" id="6"/>
          <p:cNvGrpSpPr/>
          <p:nvPr/>
        </p:nvGrpSpPr>
        <p:grpSpPr>
          <a:xfrm rot="0">
            <a:off x="-1900107" y="3907547"/>
            <a:ext cx="8731190" cy="8731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871808" y="2260526"/>
            <a:ext cx="6393401" cy="63934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9525"/>
              <a:ext cx="660400" cy="727075"/>
            </a:xfrm>
            <a:prstGeom prst="rect">
              <a:avLst/>
            </a:prstGeom>
          </p:spPr>
          <p:txBody>
            <a:bodyPr anchor="ctr" rtlCol="false" tIns="48573" lIns="48573" bIns="48573" rIns="48573"/>
            <a:lstStyle/>
            <a:p>
              <a:pPr algn="ctr">
                <a:lnSpc>
                  <a:spcPts val="3359"/>
                </a:lnSpc>
              </a:pPr>
            </a:p>
          </p:txBody>
        </p:sp>
      </p:grpSp>
      <p:grpSp>
        <p:nvGrpSpPr>
          <p:cNvPr name="Group 12" id="12"/>
          <p:cNvGrpSpPr/>
          <p:nvPr/>
        </p:nvGrpSpPr>
        <p:grpSpPr>
          <a:xfrm rot="0">
            <a:off x="2081040" y="2469757"/>
            <a:ext cx="5974938" cy="59749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9945" t="0" r="-45035" b="-29906"/>
              </a:stretch>
            </a:blipFill>
          </p:spPr>
        </p:sp>
      </p:grpSp>
      <p:grpSp>
        <p:nvGrpSpPr>
          <p:cNvPr name="Group 14" id="14"/>
          <p:cNvGrpSpPr/>
          <p:nvPr/>
        </p:nvGrpSpPr>
        <p:grpSpPr>
          <a:xfrm rot="0">
            <a:off x="6516138" y="3110846"/>
            <a:ext cx="2241605" cy="224160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10800000">
            <a:off x="7636941" y="-3720707"/>
            <a:ext cx="5647857" cy="56478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10800000">
            <a:off x="16109349" y="8653926"/>
            <a:ext cx="2823929" cy="282392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7105758" y="3678334"/>
            <a:ext cx="1062364" cy="1106629"/>
          </a:xfrm>
          <a:custGeom>
            <a:avLst/>
            <a:gdLst/>
            <a:ahLst/>
            <a:cxnLst/>
            <a:rect r="r" b="b" t="t" l="l"/>
            <a:pathLst>
              <a:path h="1106629" w="1062364">
                <a:moveTo>
                  <a:pt x="0" y="0"/>
                </a:moveTo>
                <a:lnTo>
                  <a:pt x="1062365" y="0"/>
                </a:lnTo>
                <a:lnTo>
                  <a:pt x="1062365" y="1106629"/>
                </a:lnTo>
                <a:lnTo>
                  <a:pt x="0" y="1106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9301754" y="1320825"/>
            <a:ext cx="8115300" cy="7072500"/>
          </a:xfrm>
          <a:prstGeom prst="rect">
            <a:avLst/>
          </a:prstGeom>
        </p:spPr>
        <p:txBody>
          <a:bodyPr anchor="t" rtlCol="false" tIns="0" lIns="0" bIns="0" rIns="0">
            <a:spAutoFit/>
          </a:bodyPr>
          <a:lstStyle/>
          <a:p>
            <a:pPr algn="l" marL="0" indent="0" lvl="0">
              <a:lnSpc>
                <a:spcPts val="13899"/>
              </a:lnSpc>
              <a:spcBef>
                <a:spcPct val="0"/>
              </a:spcBef>
            </a:pPr>
            <a:r>
              <a:rPr lang="en-US" b="true" sz="9928">
                <a:solidFill>
                  <a:srgbClr val="40566E"/>
                </a:solidFill>
                <a:latin typeface="Poppins Ultra-Bold"/>
                <a:ea typeface="Poppins Ultra-Bold"/>
                <a:cs typeface="Poppins Ultra-Bold"/>
                <a:sym typeface="Poppins Ultra-Bold"/>
              </a:rPr>
              <a:t>Advanced Skin Disease Diagnosis</a:t>
            </a:r>
          </a:p>
        </p:txBody>
      </p:sp>
      <p:sp>
        <p:nvSpPr>
          <p:cNvPr name="Freeform 25" id="25"/>
          <p:cNvSpPr/>
          <p:nvPr/>
        </p:nvSpPr>
        <p:spPr>
          <a:xfrm flipH="false" flipV="false" rot="0">
            <a:off x="8757743" y="7942227"/>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7521313" y="397165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544011" y="2016166"/>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54114" y="46035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403048"/>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209107" y="2612155"/>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0566" t="0" r="-50566" b="0"/>
              </a:stretch>
            </a:blipFill>
          </p:spPr>
        </p:sp>
      </p:grpSp>
      <p:sp>
        <p:nvSpPr>
          <p:cNvPr name="TextBox 11" id="11"/>
          <p:cNvSpPr txBox="true"/>
          <p:nvPr/>
        </p:nvSpPr>
        <p:spPr>
          <a:xfrm rot="0">
            <a:off x="6660920" y="807112"/>
            <a:ext cx="7753702" cy="86865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MILESTONE 3</a:t>
            </a:r>
          </a:p>
        </p:txBody>
      </p:sp>
      <p:grpSp>
        <p:nvGrpSpPr>
          <p:cNvPr name="Group 12" id="12"/>
          <p:cNvGrpSpPr/>
          <p:nvPr/>
        </p:nvGrpSpPr>
        <p:grpSpPr>
          <a:xfrm rot="0">
            <a:off x="2124262" y="9050624"/>
            <a:ext cx="4922711" cy="492271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4" id="14"/>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5" id="15"/>
          <p:cNvGrpSpPr/>
          <p:nvPr/>
        </p:nvGrpSpPr>
        <p:grpSpPr>
          <a:xfrm rot="-1074917">
            <a:off x="17495270" y="1842383"/>
            <a:ext cx="4086926" cy="408692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8" id="18"/>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7454222" y="879264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6389593" y="1937802"/>
            <a:ext cx="10576169" cy="8157085"/>
          </a:xfrm>
          <a:prstGeom prst="rect">
            <a:avLst/>
          </a:prstGeom>
        </p:spPr>
        <p:txBody>
          <a:bodyPr anchor="t" rtlCol="false" tIns="0" lIns="0" bIns="0" rIns="0">
            <a:spAutoFit/>
          </a:bodyPr>
          <a:lstStyle/>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User Interface (UI) for Image Input:</a:t>
            </a:r>
            <a:r>
              <a:rPr lang="en-US" b="true" sz="2461">
                <a:solidFill>
                  <a:srgbClr val="000000"/>
                </a:solidFill>
                <a:latin typeface="Poppins Bold"/>
                <a:ea typeface="Poppins Bold"/>
                <a:cs typeface="Poppins Bold"/>
                <a:sym typeface="Poppins Bold"/>
              </a:rPr>
              <a:t> We created a user interface that allows users to upload or select an image of a skin disease. This UI serves as an interactive element, enabling users to easily input images for processing without needing technical expertise.</a:t>
            </a:r>
          </a:p>
          <a:p>
            <a:pPr algn="just">
              <a:lnSpc>
                <a:spcPts val="3445"/>
              </a:lnSpc>
            </a:pPr>
          </a:p>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Image Processing with OpenCV:</a:t>
            </a:r>
            <a:r>
              <a:rPr lang="en-US" b="true" sz="2461">
                <a:solidFill>
                  <a:srgbClr val="000000"/>
                </a:solidFill>
                <a:latin typeface="Poppins Bold"/>
                <a:ea typeface="Poppins Bold"/>
                <a:cs typeface="Poppins Bold"/>
                <a:sym typeface="Poppins Bold"/>
              </a:rPr>
              <a:t> After the image is uploaded, we utilized OpenCV to process the image and calculate the dimensions of the skin disease area. This involves using techniques like contour detection, thresholding, and segmentation to isolate the region of interest (skin lesion) and measure its area.</a:t>
            </a:r>
          </a:p>
          <a:p>
            <a:pPr algn="just">
              <a:lnSpc>
                <a:spcPts val="3445"/>
              </a:lnSpc>
            </a:pPr>
          </a:p>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Displaying Results Back to the UI: </a:t>
            </a:r>
            <a:r>
              <a:rPr lang="en-US" b="true" sz="2461">
                <a:solidFill>
                  <a:srgbClr val="000000"/>
                </a:solidFill>
                <a:latin typeface="Poppins Bold"/>
                <a:ea typeface="Poppins Bold"/>
                <a:cs typeface="Poppins Bold"/>
                <a:sym typeface="Poppins Bold"/>
              </a:rPr>
              <a:t>Once the skin disease area is processed and its dimensions are calculated, the results (such as the area) are displayed back to the user on the UI. This provides a seamless and interactive experience, giving users immediate feedback on the analysis.</a:t>
            </a:r>
          </a:p>
          <a:p>
            <a:pPr algn="just">
              <a:lnSpc>
                <a:spcPts val="344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69425" y="32325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403048"/>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209107" y="2612155"/>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50" t="0" r="-25050" b="0"/>
              </a:stretch>
            </a:blipFill>
          </p:spPr>
        </p:sp>
      </p:grpSp>
      <p:grpSp>
        <p:nvGrpSpPr>
          <p:cNvPr name="Group 11" id="11"/>
          <p:cNvGrpSpPr/>
          <p:nvPr/>
        </p:nvGrpSpPr>
        <p:grpSpPr>
          <a:xfrm rot="0">
            <a:off x="2556577" y="9258300"/>
            <a:ext cx="4922711" cy="49227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4" id="14"/>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200280" y="104957"/>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647101" y="445500"/>
            <a:ext cx="9001245" cy="1004475"/>
          </a:xfrm>
          <a:prstGeom prst="rect">
            <a:avLst/>
          </a:prstGeom>
        </p:spPr>
        <p:txBody>
          <a:bodyPr anchor="t" rtlCol="false" tIns="0" lIns="0" bIns="0" rIns="0">
            <a:spAutoFit/>
          </a:bodyPr>
          <a:lstStyle/>
          <a:p>
            <a:pPr algn="l" marL="0" indent="0" lvl="0">
              <a:lnSpc>
                <a:spcPts val="7801"/>
              </a:lnSpc>
              <a:spcBef>
                <a:spcPct val="0"/>
              </a:spcBef>
            </a:pPr>
            <a:r>
              <a:rPr lang="en-US" b="true" sz="5572">
                <a:solidFill>
                  <a:srgbClr val="40566E"/>
                </a:solidFill>
                <a:latin typeface="Poppins Ultra-Bold"/>
                <a:ea typeface="Poppins Ultra-Bold"/>
                <a:cs typeface="Poppins Ultra-Bold"/>
                <a:sym typeface="Poppins Ultra-Bold"/>
              </a:rPr>
              <a:t>MILESTONE   4</a:t>
            </a:r>
          </a:p>
        </p:txBody>
      </p:sp>
      <p:sp>
        <p:nvSpPr>
          <p:cNvPr name="TextBox 17" id="17"/>
          <p:cNvSpPr txBox="true"/>
          <p:nvPr/>
        </p:nvSpPr>
        <p:spPr>
          <a:xfrm rot="0">
            <a:off x="6389593" y="1637092"/>
            <a:ext cx="10869707" cy="8585685"/>
          </a:xfrm>
          <a:prstGeom prst="rect">
            <a:avLst/>
          </a:prstGeom>
        </p:spPr>
        <p:txBody>
          <a:bodyPr anchor="t" rtlCol="false" tIns="0" lIns="0" bIns="0" rIns="0">
            <a:spAutoFit/>
          </a:bodyPr>
          <a:lstStyle/>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Leveraging Pre-Trained Data for Disease Detection: </a:t>
            </a:r>
            <a:r>
              <a:rPr lang="en-US" b="true" sz="2461">
                <a:solidFill>
                  <a:srgbClr val="000000"/>
                </a:solidFill>
                <a:latin typeface="Poppins Bold"/>
                <a:ea typeface="Poppins Bold"/>
                <a:cs typeface="Poppins Bold"/>
                <a:sym typeface="Poppins Bold"/>
              </a:rPr>
              <a:t>Utilized pre-trained models to build a disease detection system. These models, which have been trained on large datasets, provide a strong foundation by recognizing patterns and features in images, reducing the need for training from scratch. </a:t>
            </a:r>
          </a:p>
          <a:p>
            <a:pPr algn="just">
              <a:lnSpc>
                <a:spcPts val="3445"/>
              </a:lnSpc>
            </a:pPr>
          </a:p>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Model Evaluation and Selection:</a:t>
            </a:r>
            <a:r>
              <a:rPr lang="en-US" b="true" sz="2461">
                <a:solidFill>
                  <a:srgbClr val="000000"/>
                </a:solidFill>
                <a:latin typeface="Poppins Bold"/>
                <a:ea typeface="Poppins Bold"/>
                <a:cs typeface="Poppins Bold"/>
                <a:sym typeface="Poppins Bold"/>
              </a:rPr>
              <a:t> We analyzed several different models to determine the most effective one for the task. This process involved evaluating their performance on disease detection tasks and selecting the model that provided the best accuracy, efficiency, and generalization for detecting skin diseases.</a:t>
            </a:r>
          </a:p>
          <a:p>
            <a:pPr algn="just">
              <a:lnSpc>
                <a:spcPts val="3445"/>
              </a:lnSpc>
            </a:pPr>
          </a:p>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Vision Transformer for Image Processing: </a:t>
            </a:r>
            <a:r>
              <a:rPr lang="en-US" b="true" sz="2461">
                <a:solidFill>
                  <a:srgbClr val="000000"/>
                </a:solidFill>
                <a:latin typeface="Poppins Bold"/>
                <a:ea typeface="Poppins Bold"/>
                <a:cs typeface="Poppins Bold"/>
                <a:sym typeface="Poppins Bold"/>
              </a:rPr>
              <a:t>After selecting  Vision Transformer (ViT) we used it to process uploaded images. The Vision Transformer, with its self-attention mechanism, effectively captures the complex patterns in the images, allowing it to accurately identify and classify the skin disease detected in the uploaded images. </a:t>
            </a:r>
          </a:p>
          <a:p>
            <a:pPr algn="just">
              <a:lnSpc>
                <a:spcPts val="344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25414" y="1028700"/>
            <a:ext cx="2133886" cy="568350"/>
            <a:chOff x="0" y="0"/>
            <a:chExt cx="562011" cy="149689"/>
          </a:xfrm>
        </p:grpSpPr>
        <p:sp>
          <p:nvSpPr>
            <p:cNvPr name="Freeform 4" id="4"/>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4012242" y="7695859"/>
            <a:ext cx="252169" cy="345867"/>
          </a:xfrm>
          <a:custGeom>
            <a:avLst/>
            <a:gdLst/>
            <a:ahLst/>
            <a:cxnLst/>
            <a:rect r="r" b="b" t="t" l="l"/>
            <a:pathLst>
              <a:path h="345867" w="252169">
                <a:moveTo>
                  <a:pt x="0" y="0"/>
                </a:moveTo>
                <a:lnTo>
                  <a:pt x="252169" y="0"/>
                </a:lnTo>
                <a:lnTo>
                  <a:pt x="252169"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09591" y="7720355"/>
            <a:ext cx="300921" cy="321371"/>
          </a:xfrm>
          <a:custGeom>
            <a:avLst/>
            <a:gdLst/>
            <a:ahLst/>
            <a:cxnLst/>
            <a:rect r="r" b="b" t="t" l="l"/>
            <a:pathLst>
              <a:path h="321371" w="300921">
                <a:moveTo>
                  <a:pt x="0" y="0"/>
                </a:moveTo>
                <a:lnTo>
                  <a:pt x="300921" y="0"/>
                </a:lnTo>
                <a:lnTo>
                  <a:pt x="300921"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456004" y="7717707"/>
            <a:ext cx="311058" cy="324019"/>
          </a:xfrm>
          <a:custGeom>
            <a:avLst/>
            <a:gdLst/>
            <a:ahLst/>
            <a:cxnLst/>
            <a:rect r="r" b="b" t="t" l="l"/>
            <a:pathLst>
              <a:path h="324019" w="311058">
                <a:moveTo>
                  <a:pt x="0" y="0"/>
                </a:moveTo>
                <a:lnTo>
                  <a:pt x="311058" y="0"/>
                </a:lnTo>
                <a:lnTo>
                  <a:pt x="311058"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008203" y="7891928"/>
            <a:ext cx="282969" cy="388112"/>
          </a:xfrm>
          <a:custGeom>
            <a:avLst/>
            <a:gdLst/>
            <a:ahLst/>
            <a:cxnLst/>
            <a:rect r="r" b="b" t="t" l="l"/>
            <a:pathLst>
              <a:path h="388112" w="282969">
                <a:moveTo>
                  <a:pt x="0" y="0"/>
                </a:moveTo>
                <a:lnTo>
                  <a:pt x="282970" y="0"/>
                </a:lnTo>
                <a:lnTo>
                  <a:pt x="282970" y="388113"/>
                </a:lnTo>
                <a:lnTo>
                  <a:pt x="0" y="38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566300" y="7919416"/>
            <a:ext cx="337676" cy="360625"/>
          </a:xfrm>
          <a:custGeom>
            <a:avLst/>
            <a:gdLst/>
            <a:ahLst/>
            <a:cxnLst/>
            <a:rect r="r" b="b" t="t" l="l"/>
            <a:pathLst>
              <a:path h="360625" w="337676">
                <a:moveTo>
                  <a:pt x="0" y="0"/>
                </a:moveTo>
                <a:lnTo>
                  <a:pt x="337676" y="0"/>
                </a:lnTo>
                <a:lnTo>
                  <a:pt x="337676" y="360625"/>
                </a:lnTo>
                <a:lnTo>
                  <a:pt x="0" y="360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033727" y="769585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531076" y="7720355"/>
            <a:ext cx="300921" cy="321371"/>
          </a:xfrm>
          <a:custGeom>
            <a:avLst/>
            <a:gdLst/>
            <a:ahLst/>
            <a:cxnLst/>
            <a:rect r="r" b="b" t="t" l="l"/>
            <a:pathLst>
              <a:path h="321371" w="300921">
                <a:moveTo>
                  <a:pt x="0" y="0"/>
                </a:moveTo>
                <a:lnTo>
                  <a:pt x="300920" y="0"/>
                </a:lnTo>
                <a:lnTo>
                  <a:pt x="300920"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477488" y="7717707"/>
            <a:ext cx="311058" cy="324019"/>
          </a:xfrm>
          <a:custGeom>
            <a:avLst/>
            <a:gdLst/>
            <a:ahLst/>
            <a:cxnLst/>
            <a:rect r="r" b="b" t="t" l="l"/>
            <a:pathLst>
              <a:path h="324019" w="311058">
                <a:moveTo>
                  <a:pt x="0" y="0"/>
                </a:moveTo>
                <a:lnTo>
                  <a:pt x="311059" y="0"/>
                </a:lnTo>
                <a:lnTo>
                  <a:pt x="311059"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4418485">
            <a:off x="-2364028" y="1624857"/>
            <a:ext cx="3518768" cy="351876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2107435">
            <a:off x="16030054" y="8291530"/>
            <a:ext cx="3990940" cy="39909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3949302" y="9588255"/>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8599989" y="50097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357710" y="3398721"/>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34344" y="2807865"/>
            <a:ext cx="8584306" cy="6578263"/>
          </a:xfrm>
          <a:custGeom>
            <a:avLst/>
            <a:gdLst/>
            <a:ahLst/>
            <a:cxnLst/>
            <a:rect r="r" b="b" t="t" l="l"/>
            <a:pathLst>
              <a:path h="6578263" w="8584306">
                <a:moveTo>
                  <a:pt x="0" y="0"/>
                </a:moveTo>
                <a:lnTo>
                  <a:pt x="8584306" y="0"/>
                </a:lnTo>
                <a:lnTo>
                  <a:pt x="8584306" y="6578263"/>
                </a:lnTo>
                <a:lnTo>
                  <a:pt x="0" y="6578263"/>
                </a:lnTo>
                <a:lnTo>
                  <a:pt x="0" y="0"/>
                </a:lnTo>
                <a:close/>
              </a:path>
            </a:pathLst>
          </a:custGeom>
          <a:blipFill>
            <a:blip r:embed="rId10"/>
            <a:stretch>
              <a:fillRect l="-9761" t="0" r="-10208" b="0"/>
            </a:stretch>
          </a:blipFill>
        </p:spPr>
      </p:sp>
      <p:sp>
        <p:nvSpPr>
          <p:cNvPr name="Freeform 24" id="24"/>
          <p:cNvSpPr/>
          <p:nvPr/>
        </p:nvSpPr>
        <p:spPr>
          <a:xfrm flipH="false" flipV="false" rot="0">
            <a:off x="9566300" y="2807865"/>
            <a:ext cx="7693000" cy="6578263"/>
          </a:xfrm>
          <a:custGeom>
            <a:avLst/>
            <a:gdLst/>
            <a:ahLst/>
            <a:cxnLst/>
            <a:rect r="r" b="b" t="t" l="l"/>
            <a:pathLst>
              <a:path h="6578263" w="7693000">
                <a:moveTo>
                  <a:pt x="0" y="0"/>
                </a:moveTo>
                <a:lnTo>
                  <a:pt x="7693000" y="0"/>
                </a:lnTo>
                <a:lnTo>
                  <a:pt x="7693000" y="6578263"/>
                </a:lnTo>
                <a:lnTo>
                  <a:pt x="0" y="6578263"/>
                </a:lnTo>
                <a:lnTo>
                  <a:pt x="0" y="0"/>
                </a:lnTo>
                <a:close/>
              </a:path>
            </a:pathLst>
          </a:custGeom>
          <a:blipFill>
            <a:blip r:embed="rId11"/>
            <a:stretch>
              <a:fillRect l="0" t="-2552" r="0" b="-2552"/>
            </a:stretch>
          </a:blipFill>
        </p:spPr>
      </p:sp>
      <p:sp>
        <p:nvSpPr>
          <p:cNvPr name="TextBox 25" id="25"/>
          <p:cNvSpPr txBox="true"/>
          <p:nvPr/>
        </p:nvSpPr>
        <p:spPr>
          <a:xfrm rot="0">
            <a:off x="4737577" y="1394142"/>
            <a:ext cx="9107191" cy="934718"/>
          </a:xfrm>
          <a:prstGeom prst="rect">
            <a:avLst/>
          </a:prstGeom>
        </p:spPr>
        <p:txBody>
          <a:bodyPr anchor="t" rtlCol="false" tIns="0" lIns="0" bIns="0" rIns="0">
            <a:spAutoFit/>
          </a:bodyPr>
          <a:lstStyle/>
          <a:p>
            <a:pPr algn="l" marL="0" indent="0" lvl="0">
              <a:lnSpc>
                <a:spcPts val="7279"/>
              </a:lnSpc>
              <a:spcBef>
                <a:spcPct val="0"/>
              </a:spcBef>
            </a:pPr>
            <a:r>
              <a:rPr lang="en-US" b="true" sz="5199">
                <a:solidFill>
                  <a:srgbClr val="40566E"/>
                </a:solidFill>
                <a:latin typeface="Poppins Ultra-Bold"/>
                <a:ea typeface="Poppins Ultra-Bold"/>
                <a:cs typeface="Poppins Ultra-Bold"/>
                <a:sym typeface="Poppins Ultra-Bold"/>
              </a:rPr>
              <a:t>HOME PAGE/ LOGIN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25414" y="1028700"/>
            <a:ext cx="2133886" cy="568350"/>
            <a:chOff x="0" y="0"/>
            <a:chExt cx="562011" cy="149689"/>
          </a:xfrm>
        </p:grpSpPr>
        <p:sp>
          <p:nvSpPr>
            <p:cNvPr name="Freeform 4" id="4"/>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4012242" y="7695859"/>
            <a:ext cx="252169" cy="345867"/>
          </a:xfrm>
          <a:custGeom>
            <a:avLst/>
            <a:gdLst/>
            <a:ahLst/>
            <a:cxnLst/>
            <a:rect r="r" b="b" t="t" l="l"/>
            <a:pathLst>
              <a:path h="345867" w="252169">
                <a:moveTo>
                  <a:pt x="0" y="0"/>
                </a:moveTo>
                <a:lnTo>
                  <a:pt x="252169" y="0"/>
                </a:lnTo>
                <a:lnTo>
                  <a:pt x="252169"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09591" y="7720355"/>
            <a:ext cx="300921" cy="321371"/>
          </a:xfrm>
          <a:custGeom>
            <a:avLst/>
            <a:gdLst/>
            <a:ahLst/>
            <a:cxnLst/>
            <a:rect r="r" b="b" t="t" l="l"/>
            <a:pathLst>
              <a:path h="321371" w="300921">
                <a:moveTo>
                  <a:pt x="0" y="0"/>
                </a:moveTo>
                <a:lnTo>
                  <a:pt x="300921" y="0"/>
                </a:lnTo>
                <a:lnTo>
                  <a:pt x="300921"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456004" y="7717707"/>
            <a:ext cx="311058" cy="324019"/>
          </a:xfrm>
          <a:custGeom>
            <a:avLst/>
            <a:gdLst/>
            <a:ahLst/>
            <a:cxnLst/>
            <a:rect r="r" b="b" t="t" l="l"/>
            <a:pathLst>
              <a:path h="324019" w="311058">
                <a:moveTo>
                  <a:pt x="0" y="0"/>
                </a:moveTo>
                <a:lnTo>
                  <a:pt x="311058" y="0"/>
                </a:lnTo>
                <a:lnTo>
                  <a:pt x="311058"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008203" y="7891928"/>
            <a:ext cx="282969" cy="388112"/>
          </a:xfrm>
          <a:custGeom>
            <a:avLst/>
            <a:gdLst/>
            <a:ahLst/>
            <a:cxnLst/>
            <a:rect r="r" b="b" t="t" l="l"/>
            <a:pathLst>
              <a:path h="388112" w="282969">
                <a:moveTo>
                  <a:pt x="0" y="0"/>
                </a:moveTo>
                <a:lnTo>
                  <a:pt x="282970" y="0"/>
                </a:lnTo>
                <a:lnTo>
                  <a:pt x="282970" y="388113"/>
                </a:lnTo>
                <a:lnTo>
                  <a:pt x="0" y="38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566300" y="7919416"/>
            <a:ext cx="337676" cy="360625"/>
          </a:xfrm>
          <a:custGeom>
            <a:avLst/>
            <a:gdLst/>
            <a:ahLst/>
            <a:cxnLst/>
            <a:rect r="r" b="b" t="t" l="l"/>
            <a:pathLst>
              <a:path h="360625" w="337676">
                <a:moveTo>
                  <a:pt x="0" y="0"/>
                </a:moveTo>
                <a:lnTo>
                  <a:pt x="337676" y="0"/>
                </a:lnTo>
                <a:lnTo>
                  <a:pt x="337676" y="360625"/>
                </a:lnTo>
                <a:lnTo>
                  <a:pt x="0" y="360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384024" y="7916445"/>
            <a:ext cx="349052" cy="363596"/>
          </a:xfrm>
          <a:custGeom>
            <a:avLst/>
            <a:gdLst/>
            <a:ahLst/>
            <a:cxnLst/>
            <a:rect r="r" b="b" t="t" l="l"/>
            <a:pathLst>
              <a:path h="363596" w="349052">
                <a:moveTo>
                  <a:pt x="0" y="0"/>
                </a:moveTo>
                <a:lnTo>
                  <a:pt x="349052" y="0"/>
                </a:lnTo>
                <a:lnTo>
                  <a:pt x="349052" y="363596"/>
                </a:lnTo>
                <a:lnTo>
                  <a:pt x="0" y="3635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4033727" y="769585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531076" y="7720355"/>
            <a:ext cx="300921" cy="321371"/>
          </a:xfrm>
          <a:custGeom>
            <a:avLst/>
            <a:gdLst/>
            <a:ahLst/>
            <a:cxnLst/>
            <a:rect r="r" b="b" t="t" l="l"/>
            <a:pathLst>
              <a:path h="321371" w="300921">
                <a:moveTo>
                  <a:pt x="0" y="0"/>
                </a:moveTo>
                <a:lnTo>
                  <a:pt x="300920" y="0"/>
                </a:lnTo>
                <a:lnTo>
                  <a:pt x="300920"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477488" y="7717707"/>
            <a:ext cx="311058" cy="324019"/>
          </a:xfrm>
          <a:custGeom>
            <a:avLst/>
            <a:gdLst/>
            <a:ahLst/>
            <a:cxnLst/>
            <a:rect r="r" b="b" t="t" l="l"/>
            <a:pathLst>
              <a:path h="324019" w="311058">
                <a:moveTo>
                  <a:pt x="0" y="0"/>
                </a:moveTo>
                <a:lnTo>
                  <a:pt x="311059" y="0"/>
                </a:lnTo>
                <a:lnTo>
                  <a:pt x="311059"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4418485">
            <a:off x="-2364028" y="1624857"/>
            <a:ext cx="3518768" cy="35187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2107435">
            <a:off x="16030054" y="8291530"/>
            <a:ext cx="3990940" cy="399094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7024813" y="7193992"/>
            <a:ext cx="4238374" cy="457835"/>
          </a:xfrm>
          <a:prstGeom prst="rect">
            <a:avLst/>
          </a:prstGeom>
        </p:spPr>
        <p:txBody>
          <a:bodyPr anchor="t" rtlCol="false" tIns="0" lIns="0" bIns="0" rIns="0">
            <a:spAutoFit/>
          </a:bodyPr>
          <a:lstStyle/>
          <a:p>
            <a:pPr algn="ctr" marL="0" indent="0" lvl="0">
              <a:lnSpc>
                <a:spcPts val="3639"/>
              </a:lnSpc>
              <a:spcBef>
                <a:spcPct val="0"/>
              </a:spcBef>
            </a:pPr>
            <a:r>
              <a:rPr lang="en-US" b="true" sz="2599">
                <a:solidFill>
                  <a:srgbClr val="FFFFFF"/>
                </a:solidFill>
                <a:latin typeface="Poppins Bold"/>
                <a:ea typeface="Poppins Bold"/>
                <a:cs typeface="Poppins Bold"/>
                <a:sym typeface="Poppins Bold"/>
              </a:rPr>
              <a:t>Avery Davis</a:t>
            </a:r>
          </a:p>
        </p:txBody>
      </p:sp>
      <p:sp>
        <p:nvSpPr>
          <p:cNvPr name="Freeform 22" id="22"/>
          <p:cNvSpPr/>
          <p:nvPr/>
        </p:nvSpPr>
        <p:spPr>
          <a:xfrm flipH="false" flipV="false" rot="0">
            <a:off x="12919088" y="4318073"/>
            <a:ext cx="481564" cy="498415"/>
          </a:xfrm>
          <a:custGeom>
            <a:avLst/>
            <a:gdLst/>
            <a:ahLst/>
            <a:cxnLst/>
            <a:rect r="r" b="b" t="t" l="l"/>
            <a:pathLst>
              <a:path h="498415" w="481564">
                <a:moveTo>
                  <a:pt x="0" y="0"/>
                </a:moveTo>
                <a:lnTo>
                  <a:pt x="481565" y="0"/>
                </a:lnTo>
                <a:lnTo>
                  <a:pt x="481565" y="498415"/>
                </a:lnTo>
                <a:lnTo>
                  <a:pt x="0" y="4984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3949302" y="9588255"/>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8599989" y="50097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7357710" y="3398721"/>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579044" y="3108016"/>
            <a:ext cx="7670508" cy="6030937"/>
          </a:xfrm>
          <a:custGeom>
            <a:avLst/>
            <a:gdLst/>
            <a:ahLst/>
            <a:cxnLst/>
            <a:rect r="r" b="b" t="t" l="l"/>
            <a:pathLst>
              <a:path h="6030937" w="7670508">
                <a:moveTo>
                  <a:pt x="0" y="0"/>
                </a:moveTo>
                <a:lnTo>
                  <a:pt x="7670508" y="0"/>
                </a:lnTo>
                <a:lnTo>
                  <a:pt x="7670508" y="6030937"/>
                </a:lnTo>
                <a:lnTo>
                  <a:pt x="0" y="6030937"/>
                </a:lnTo>
                <a:lnTo>
                  <a:pt x="0" y="0"/>
                </a:lnTo>
                <a:close/>
              </a:path>
            </a:pathLst>
          </a:custGeom>
          <a:blipFill>
            <a:blip r:embed="rId12"/>
            <a:stretch>
              <a:fillRect l="0" t="0" r="0" b="0"/>
            </a:stretch>
          </a:blipFill>
        </p:spPr>
      </p:sp>
      <p:sp>
        <p:nvSpPr>
          <p:cNvPr name="Freeform 27" id="27"/>
          <p:cNvSpPr/>
          <p:nvPr/>
        </p:nvSpPr>
        <p:spPr>
          <a:xfrm flipH="false" flipV="false" rot="0">
            <a:off x="9868835" y="3048342"/>
            <a:ext cx="6549823" cy="6150284"/>
          </a:xfrm>
          <a:custGeom>
            <a:avLst/>
            <a:gdLst/>
            <a:ahLst/>
            <a:cxnLst/>
            <a:rect r="r" b="b" t="t" l="l"/>
            <a:pathLst>
              <a:path h="6150284" w="6549823">
                <a:moveTo>
                  <a:pt x="0" y="0"/>
                </a:moveTo>
                <a:lnTo>
                  <a:pt x="6549823" y="0"/>
                </a:lnTo>
                <a:lnTo>
                  <a:pt x="6549823" y="6150284"/>
                </a:lnTo>
                <a:lnTo>
                  <a:pt x="0" y="6150284"/>
                </a:lnTo>
                <a:lnTo>
                  <a:pt x="0" y="0"/>
                </a:lnTo>
                <a:close/>
              </a:path>
            </a:pathLst>
          </a:custGeom>
          <a:blipFill>
            <a:blip r:embed="rId13"/>
            <a:stretch>
              <a:fillRect l="0" t="-2139" r="-492" b="-198"/>
            </a:stretch>
          </a:blipFill>
        </p:spPr>
      </p:sp>
      <p:sp>
        <p:nvSpPr>
          <p:cNvPr name="TextBox 28" id="28"/>
          <p:cNvSpPr txBox="true"/>
          <p:nvPr/>
        </p:nvSpPr>
        <p:spPr>
          <a:xfrm rot="0">
            <a:off x="2518077" y="1754722"/>
            <a:ext cx="13105763" cy="981818"/>
          </a:xfrm>
          <a:prstGeom prst="rect">
            <a:avLst/>
          </a:prstGeom>
        </p:spPr>
        <p:txBody>
          <a:bodyPr anchor="t" rtlCol="false" tIns="0" lIns="0" bIns="0" rIns="0">
            <a:spAutoFit/>
          </a:bodyPr>
          <a:lstStyle/>
          <a:p>
            <a:pPr algn="ctr" marL="0" indent="0" lvl="0">
              <a:lnSpc>
                <a:spcPts val="7679"/>
              </a:lnSpc>
              <a:spcBef>
                <a:spcPct val="0"/>
              </a:spcBef>
            </a:pPr>
            <a:r>
              <a:rPr lang="en-US" b="true" sz="5485">
                <a:solidFill>
                  <a:srgbClr val="40566E"/>
                </a:solidFill>
                <a:latin typeface="Poppins Ultra-Bold"/>
                <a:ea typeface="Poppins Ultra-Bold"/>
                <a:cs typeface="Poppins Ultra-Bold"/>
                <a:sym typeface="Poppins Ultra-Bold"/>
              </a:rPr>
              <a:t>REGISTRATION PAGE / PROFILE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02525" y="97693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2962240" y="3574693"/>
            <a:ext cx="3990940" cy="399094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5400000">
            <a:off x="16933349" y="8100186"/>
            <a:ext cx="3338375" cy="333837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5125414" y="1028700"/>
            <a:ext cx="2133886" cy="568350"/>
            <a:chOff x="0" y="0"/>
            <a:chExt cx="562011" cy="149689"/>
          </a:xfrm>
        </p:grpSpPr>
        <p:sp>
          <p:nvSpPr>
            <p:cNvPr name="Freeform 11" id="11"/>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12" id="12"/>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84689" y="852876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28700" y="2674272"/>
            <a:ext cx="5554392" cy="6356958"/>
          </a:xfrm>
          <a:custGeom>
            <a:avLst/>
            <a:gdLst/>
            <a:ahLst/>
            <a:cxnLst/>
            <a:rect r="r" b="b" t="t" l="l"/>
            <a:pathLst>
              <a:path h="6356958" w="5554392">
                <a:moveTo>
                  <a:pt x="0" y="0"/>
                </a:moveTo>
                <a:lnTo>
                  <a:pt x="5554392" y="0"/>
                </a:lnTo>
                <a:lnTo>
                  <a:pt x="5554392" y="6356958"/>
                </a:lnTo>
                <a:lnTo>
                  <a:pt x="0" y="6356958"/>
                </a:lnTo>
                <a:lnTo>
                  <a:pt x="0" y="0"/>
                </a:lnTo>
                <a:close/>
              </a:path>
            </a:pathLst>
          </a:custGeom>
          <a:blipFill>
            <a:blip r:embed="rId4"/>
            <a:stretch>
              <a:fillRect l="0" t="0" r="0" b="0"/>
            </a:stretch>
          </a:blipFill>
        </p:spPr>
      </p:sp>
      <p:sp>
        <p:nvSpPr>
          <p:cNvPr name="Freeform 16" id="16"/>
          <p:cNvSpPr/>
          <p:nvPr/>
        </p:nvSpPr>
        <p:spPr>
          <a:xfrm flipH="false" flipV="false" rot="0">
            <a:off x="6978434" y="2674272"/>
            <a:ext cx="5069674" cy="6356958"/>
          </a:xfrm>
          <a:custGeom>
            <a:avLst/>
            <a:gdLst/>
            <a:ahLst/>
            <a:cxnLst/>
            <a:rect r="r" b="b" t="t" l="l"/>
            <a:pathLst>
              <a:path h="6356958" w="5069674">
                <a:moveTo>
                  <a:pt x="0" y="0"/>
                </a:moveTo>
                <a:lnTo>
                  <a:pt x="5069674" y="0"/>
                </a:lnTo>
                <a:lnTo>
                  <a:pt x="5069674" y="6356958"/>
                </a:lnTo>
                <a:lnTo>
                  <a:pt x="0" y="6356958"/>
                </a:lnTo>
                <a:lnTo>
                  <a:pt x="0" y="0"/>
                </a:lnTo>
                <a:close/>
              </a:path>
            </a:pathLst>
          </a:custGeom>
          <a:blipFill>
            <a:blip r:embed="rId5"/>
            <a:stretch>
              <a:fillRect l="0" t="0" r="0" b="0"/>
            </a:stretch>
          </a:blipFill>
        </p:spPr>
      </p:sp>
      <p:sp>
        <p:nvSpPr>
          <p:cNvPr name="Freeform 17" id="17"/>
          <p:cNvSpPr/>
          <p:nvPr/>
        </p:nvSpPr>
        <p:spPr>
          <a:xfrm flipH="false" flipV="false" rot="0">
            <a:off x="12503168" y="2674272"/>
            <a:ext cx="5244490" cy="6356958"/>
          </a:xfrm>
          <a:custGeom>
            <a:avLst/>
            <a:gdLst/>
            <a:ahLst/>
            <a:cxnLst/>
            <a:rect r="r" b="b" t="t" l="l"/>
            <a:pathLst>
              <a:path h="6356958" w="5244490">
                <a:moveTo>
                  <a:pt x="0" y="0"/>
                </a:moveTo>
                <a:lnTo>
                  <a:pt x="5244491" y="0"/>
                </a:lnTo>
                <a:lnTo>
                  <a:pt x="5244491" y="6356958"/>
                </a:lnTo>
                <a:lnTo>
                  <a:pt x="0" y="6356958"/>
                </a:lnTo>
                <a:lnTo>
                  <a:pt x="0" y="0"/>
                </a:lnTo>
                <a:close/>
              </a:path>
            </a:pathLst>
          </a:custGeom>
          <a:blipFill>
            <a:blip r:embed="rId6"/>
            <a:stretch>
              <a:fillRect l="0" t="0" r="0" b="0"/>
            </a:stretch>
          </a:blipFill>
        </p:spPr>
      </p:sp>
      <p:sp>
        <p:nvSpPr>
          <p:cNvPr name="TextBox 18" id="18"/>
          <p:cNvSpPr txBox="true"/>
          <p:nvPr/>
        </p:nvSpPr>
        <p:spPr>
          <a:xfrm rot="0">
            <a:off x="2140067" y="1454175"/>
            <a:ext cx="14052289" cy="86865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CALCULATED DIMENSIONS OF SKIN DISEASE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02525" y="97693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752436" y="1031255"/>
            <a:ext cx="12783128" cy="868650"/>
          </a:xfrm>
          <a:prstGeom prst="rect">
            <a:avLst/>
          </a:prstGeom>
        </p:spPr>
        <p:txBody>
          <a:bodyPr anchor="t" rtlCol="false" tIns="0" lIns="0" bIns="0" rIns="0">
            <a:spAutoFit/>
          </a:bodyPr>
          <a:lstStyle/>
          <a:p>
            <a:pPr algn="ctr"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IMAGE UPLOAD / OUTPUT PAGE</a:t>
            </a:r>
          </a:p>
        </p:txBody>
      </p:sp>
      <p:grpSp>
        <p:nvGrpSpPr>
          <p:cNvPr name="Group 5" id="5"/>
          <p:cNvGrpSpPr/>
          <p:nvPr/>
        </p:nvGrpSpPr>
        <p:grpSpPr>
          <a:xfrm rot="-5400000">
            <a:off x="-2962240" y="3574693"/>
            <a:ext cx="3990940" cy="3990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5400000">
            <a:off x="16933349" y="8100186"/>
            <a:ext cx="3338375" cy="333837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5125414" y="1028700"/>
            <a:ext cx="2133886" cy="568350"/>
            <a:chOff x="0" y="0"/>
            <a:chExt cx="562011" cy="149689"/>
          </a:xfrm>
        </p:grpSpPr>
        <p:sp>
          <p:nvSpPr>
            <p:cNvPr name="Freeform 12" id="12"/>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79044" y="2224951"/>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928322" y="2224951"/>
            <a:ext cx="5594123" cy="6356958"/>
          </a:xfrm>
          <a:custGeom>
            <a:avLst/>
            <a:gdLst/>
            <a:ahLst/>
            <a:cxnLst/>
            <a:rect r="r" b="b" t="t" l="l"/>
            <a:pathLst>
              <a:path h="6356958" w="5594123">
                <a:moveTo>
                  <a:pt x="0" y="0"/>
                </a:moveTo>
                <a:lnTo>
                  <a:pt x="5594123" y="0"/>
                </a:lnTo>
                <a:lnTo>
                  <a:pt x="5594123" y="6356959"/>
                </a:lnTo>
                <a:lnTo>
                  <a:pt x="0" y="6356959"/>
                </a:lnTo>
                <a:lnTo>
                  <a:pt x="0" y="0"/>
                </a:lnTo>
                <a:close/>
              </a:path>
            </a:pathLst>
          </a:custGeom>
          <a:blipFill>
            <a:blip r:embed="rId4"/>
            <a:stretch>
              <a:fillRect l="0" t="0" r="0" b="0"/>
            </a:stretch>
          </a:blipFill>
        </p:spPr>
      </p:sp>
      <p:sp>
        <p:nvSpPr>
          <p:cNvPr name="Freeform 17" id="17"/>
          <p:cNvSpPr/>
          <p:nvPr/>
        </p:nvSpPr>
        <p:spPr>
          <a:xfrm flipH="false" flipV="false" rot="0">
            <a:off x="9685114" y="2224951"/>
            <a:ext cx="5085567" cy="6356958"/>
          </a:xfrm>
          <a:custGeom>
            <a:avLst/>
            <a:gdLst/>
            <a:ahLst/>
            <a:cxnLst/>
            <a:rect r="r" b="b" t="t" l="l"/>
            <a:pathLst>
              <a:path h="6356958" w="5085567">
                <a:moveTo>
                  <a:pt x="0" y="0"/>
                </a:moveTo>
                <a:lnTo>
                  <a:pt x="5085566" y="0"/>
                </a:lnTo>
                <a:lnTo>
                  <a:pt x="5085566" y="6356959"/>
                </a:lnTo>
                <a:lnTo>
                  <a:pt x="0" y="6356959"/>
                </a:lnTo>
                <a:lnTo>
                  <a:pt x="0" y="0"/>
                </a:lnTo>
                <a:close/>
              </a:path>
            </a:pathLst>
          </a:custGeom>
          <a:blipFill>
            <a:blip r:embed="rId5"/>
            <a:stretch>
              <a:fillRect l="-11015" t="0" r="-11015"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28486" y="2486989"/>
            <a:ext cx="9633675" cy="96336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73190" lIns="73190" bIns="73190" rIns="73190"/>
            <a:lstStyle/>
            <a:p>
              <a:pPr algn="ctr">
                <a:lnSpc>
                  <a:spcPts val="3359"/>
                </a:lnSpc>
              </a:pPr>
            </a:p>
          </p:txBody>
        </p:sp>
      </p:grpSp>
      <p:grpSp>
        <p:nvGrpSpPr>
          <p:cNvPr name="Group 6" id="6"/>
          <p:cNvGrpSpPr/>
          <p:nvPr/>
        </p:nvGrpSpPr>
        <p:grpSpPr>
          <a:xfrm rot="0">
            <a:off x="10743759" y="2802262"/>
            <a:ext cx="9003129" cy="90031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15125414" y="1028700"/>
            <a:ext cx="2133886" cy="568350"/>
            <a:chOff x="0" y="0"/>
            <a:chExt cx="562011" cy="149689"/>
          </a:xfrm>
        </p:grpSpPr>
        <p:sp>
          <p:nvSpPr>
            <p:cNvPr name="Freeform 9" id="9"/>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10" id="10"/>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9106051" y="949598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28778" y="3334714"/>
            <a:ext cx="10277262" cy="6161270"/>
            <a:chOff x="0" y="0"/>
            <a:chExt cx="2706768" cy="1622721"/>
          </a:xfrm>
        </p:grpSpPr>
        <p:sp>
          <p:nvSpPr>
            <p:cNvPr name="Freeform 13" id="13"/>
            <p:cNvSpPr/>
            <p:nvPr/>
          </p:nvSpPr>
          <p:spPr>
            <a:xfrm flipH="false" flipV="false" rot="0">
              <a:off x="0" y="0"/>
              <a:ext cx="2706769" cy="1622721"/>
            </a:xfrm>
            <a:custGeom>
              <a:avLst/>
              <a:gdLst/>
              <a:ahLst/>
              <a:cxnLst/>
              <a:rect r="r" b="b" t="t" l="l"/>
              <a:pathLst>
                <a:path h="1622721" w="2706769">
                  <a:moveTo>
                    <a:pt x="75331" y="0"/>
                  </a:moveTo>
                  <a:lnTo>
                    <a:pt x="2631438" y="0"/>
                  </a:lnTo>
                  <a:cubicBezTo>
                    <a:pt x="2673042" y="0"/>
                    <a:pt x="2706769" y="33727"/>
                    <a:pt x="2706769" y="75331"/>
                  </a:cubicBezTo>
                  <a:lnTo>
                    <a:pt x="2706769" y="1547391"/>
                  </a:lnTo>
                  <a:cubicBezTo>
                    <a:pt x="2706769" y="1588995"/>
                    <a:pt x="2673042" y="1622721"/>
                    <a:pt x="2631438" y="1622721"/>
                  </a:cubicBezTo>
                  <a:lnTo>
                    <a:pt x="75331" y="1622721"/>
                  </a:lnTo>
                  <a:cubicBezTo>
                    <a:pt x="33727" y="1622721"/>
                    <a:pt x="0" y="1588995"/>
                    <a:pt x="0" y="1547391"/>
                  </a:cubicBezTo>
                  <a:lnTo>
                    <a:pt x="0" y="75331"/>
                  </a:lnTo>
                  <a:cubicBezTo>
                    <a:pt x="0" y="33727"/>
                    <a:pt x="33727" y="0"/>
                    <a:pt x="75331" y="0"/>
                  </a:cubicBezTo>
                  <a:close/>
                </a:path>
              </a:pathLst>
            </a:custGeom>
            <a:gradFill rotWithShape="true">
              <a:gsLst>
                <a:gs pos="0">
                  <a:srgbClr val="1E5ACD">
                    <a:alpha val="100000"/>
                  </a:srgbClr>
                </a:gs>
                <a:gs pos="100000">
                  <a:srgbClr val="33B291">
                    <a:alpha val="100000"/>
                  </a:srgbClr>
                </a:gs>
              </a:gsLst>
              <a:lin ang="0"/>
            </a:gradFill>
          </p:spPr>
        </p:sp>
        <p:sp>
          <p:nvSpPr>
            <p:cNvPr name="TextBox 14" id="14"/>
            <p:cNvSpPr txBox="true"/>
            <p:nvPr/>
          </p:nvSpPr>
          <p:spPr>
            <a:xfrm>
              <a:off x="0" y="-66675"/>
              <a:ext cx="2706768" cy="1689396"/>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3185840">
            <a:off x="10743759" y="934182"/>
            <a:ext cx="2747644" cy="27476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5477002" y="-3804795"/>
            <a:ext cx="5266757" cy="526675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1" id="21"/>
          <p:cNvSpPr/>
          <p:nvPr/>
        </p:nvSpPr>
        <p:spPr>
          <a:xfrm flipH="false" flipV="false" rot="0">
            <a:off x="11507547" y="1715042"/>
            <a:ext cx="1220068" cy="1185924"/>
          </a:xfrm>
          <a:custGeom>
            <a:avLst/>
            <a:gdLst/>
            <a:ahLst/>
            <a:cxnLst/>
            <a:rect r="r" b="b" t="t" l="l"/>
            <a:pathLst>
              <a:path h="1185924" w="1220068">
                <a:moveTo>
                  <a:pt x="0" y="0"/>
                </a:moveTo>
                <a:lnTo>
                  <a:pt x="1220068" y="0"/>
                </a:lnTo>
                <a:lnTo>
                  <a:pt x="1220068" y="1185925"/>
                </a:lnTo>
                <a:lnTo>
                  <a:pt x="0" y="11859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303872" y="1425600"/>
            <a:ext cx="8681168" cy="1122632"/>
          </a:xfrm>
          <a:prstGeom prst="rect">
            <a:avLst/>
          </a:prstGeom>
        </p:spPr>
        <p:txBody>
          <a:bodyPr anchor="t" rtlCol="false" tIns="0" lIns="0" bIns="0" rIns="0">
            <a:spAutoFit/>
          </a:bodyPr>
          <a:lstStyle/>
          <a:p>
            <a:pPr algn="l" marL="0" indent="0" lvl="0">
              <a:lnSpc>
                <a:spcPts val="8807"/>
              </a:lnSpc>
              <a:spcBef>
                <a:spcPct val="0"/>
              </a:spcBef>
            </a:pPr>
            <a:r>
              <a:rPr lang="en-US" b="true" sz="6290">
                <a:solidFill>
                  <a:srgbClr val="40566E"/>
                </a:solidFill>
                <a:latin typeface="Poppins Ultra-Bold"/>
                <a:ea typeface="Poppins Ultra-Bold"/>
                <a:cs typeface="Poppins Ultra-Bold"/>
                <a:sym typeface="Poppins Ultra-Bold"/>
              </a:rPr>
              <a:t>CONCLUSION</a:t>
            </a:r>
          </a:p>
        </p:txBody>
      </p:sp>
      <p:sp>
        <p:nvSpPr>
          <p:cNvPr name="Freeform 23" id="23"/>
          <p:cNvSpPr/>
          <p:nvPr/>
        </p:nvSpPr>
        <p:spPr>
          <a:xfrm flipH="false" flipV="false" rot="0">
            <a:off x="8018029" y="1597050"/>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7199978" y="-29059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208575" y="4164837"/>
            <a:ext cx="8077351" cy="4823017"/>
          </a:xfrm>
          <a:prstGeom prst="rect">
            <a:avLst/>
          </a:prstGeom>
        </p:spPr>
        <p:txBody>
          <a:bodyPr anchor="t" rtlCol="false" tIns="0" lIns="0" bIns="0" rIns="0">
            <a:spAutoFit/>
          </a:bodyPr>
          <a:lstStyle/>
          <a:p>
            <a:pPr algn="l">
              <a:lnSpc>
                <a:spcPts val="3499"/>
              </a:lnSpc>
              <a:spcBef>
                <a:spcPct val="0"/>
              </a:spcBef>
            </a:pPr>
            <a:r>
              <a:rPr lang="en-US" sz="2499" b="true">
                <a:solidFill>
                  <a:srgbClr val="FFFFFF"/>
                </a:solidFill>
                <a:latin typeface="Poppins Ultra-Bold"/>
                <a:ea typeface="Poppins Ultra-Bold"/>
                <a:cs typeface="Poppins Ultra-Bold"/>
                <a:sym typeface="Poppins Ultra-Bold"/>
              </a:rPr>
              <a:t>The "Advanced Skin Diagnosis leveraging image processing" system harnesses the power of OpenCV and Django (a python framework) to analyze and diagnose skin conditions from images. By accurately detecting key features and patterns in skin images, the system offers an efficient and reliable method for identifying various skin diseases. This innovative approach enhances early detection, enabling users to receive timely insights and recommendations for treatment.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6074180" y="-1832817"/>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2699206" y="678210"/>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1152754" y="2066554"/>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24830" t="0" r="-24830" b="0"/>
              </a:stretch>
            </a:blipFill>
          </p:spPr>
        </p:sp>
      </p:grpSp>
      <p:grpSp>
        <p:nvGrpSpPr>
          <p:cNvPr name="Group 14" id="14"/>
          <p:cNvGrpSpPr/>
          <p:nvPr/>
        </p:nvGrpSpPr>
        <p:grpSpPr>
          <a:xfrm rot="0">
            <a:off x="9240146" y="4582403"/>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9332743" y="4683611"/>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42418" t="0" r="-42418" b="0"/>
              </a:stretch>
            </a:blipFill>
          </p:spPr>
        </p:sp>
      </p:grpSp>
      <p:sp>
        <p:nvSpPr>
          <p:cNvPr name="TextBox 19" id="19"/>
          <p:cNvSpPr txBox="true"/>
          <p:nvPr/>
        </p:nvSpPr>
        <p:spPr>
          <a:xfrm rot="0">
            <a:off x="2152556" y="2957575"/>
            <a:ext cx="6694536" cy="5365846"/>
          </a:xfrm>
          <a:prstGeom prst="rect">
            <a:avLst/>
          </a:prstGeom>
        </p:spPr>
        <p:txBody>
          <a:bodyPr anchor="t" rtlCol="false" tIns="0" lIns="0" bIns="0" rIns="0">
            <a:spAutoFit/>
          </a:bodyPr>
          <a:lstStyle/>
          <a:p>
            <a:pPr algn="l">
              <a:lnSpc>
                <a:spcPts val="4749"/>
              </a:lnSpc>
            </a:pPr>
            <a:r>
              <a:rPr lang="en-US" sz="3392" b="true">
                <a:solidFill>
                  <a:srgbClr val="000000"/>
                </a:solidFill>
                <a:latin typeface="Poppins Ultra-Bold"/>
                <a:ea typeface="Poppins Ultra-Bold"/>
                <a:cs typeface="Poppins Ultra-Bold"/>
                <a:sym typeface="Poppins Ultra-Bold"/>
              </a:rPr>
              <a:t>Team 8:</a:t>
            </a:r>
          </a:p>
          <a:p>
            <a:pPr algn="l">
              <a:lnSpc>
                <a:spcPts val="4749"/>
              </a:lnSpc>
            </a:pPr>
          </a:p>
          <a:p>
            <a:pPr algn="l" marL="732434" indent="-366217" lvl="1">
              <a:lnSpc>
                <a:spcPts val="4749"/>
              </a:lnSpc>
              <a:buFont typeface="Arial"/>
              <a:buChar char="•"/>
            </a:pPr>
            <a:r>
              <a:rPr lang="en-US" b="true" sz="3392">
                <a:solidFill>
                  <a:srgbClr val="000000"/>
                </a:solidFill>
                <a:latin typeface="Poppins Ultra-Bold"/>
                <a:ea typeface="Poppins Ultra-Bold"/>
                <a:cs typeface="Poppins Ultra-Bold"/>
                <a:sym typeface="Poppins Ultra-Bold"/>
              </a:rPr>
              <a:t>Kanika Rajput</a:t>
            </a:r>
          </a:p>
          <a:p>
            <a:pPr algn="l">
              <a:lnSpc>
                <a:spcPts val="4749"/>
              </a:lnSpc>
            </a:pPr>
          </a:p>
          <a:p>
            <a:pPr algn="l" marL="732434" indent="-366217" lvl="1">
              <a:lnSpc>
                <a:spcPts val="4749"/>
              </a:lnSpc>
              <a:buFont typeface="Arial"/>
              <a:buChar char="•"/>
            </a:pPr>
            <a:r>
              <a:rPr lang="en-US" b="true" sz="3392">
                <a:solidFill>
                  <a:srgbClr val="000000"/>
                </a:solidFill>
                <a:latin typeface="Poppins Ultra-Bold"/>
                <a:ea typeface="Poppins Ultra-Bold"/>
                <a:cs typeface="Poppins Ultra-Bold"/>
                <a:sym typeface="Poppins Ultra-Bold"/>
              </a:rPr>
              <a:t>Sathi Lakshmi Narayana Reddy </a:t>
            </a:r>
          </a:p>
          <a:p>
            <a:pPr algn="l">
              <a:lnSpc>
                <a:spcPts val="4749"/>
              </a:lnSpc>
            </a:pPr>
          </a:p>
          <a:p>
            <a:pPr algn="l" marL="732434" indent="-366217" lvl="1">
              <a:lnSpc>
                <a:spcPts val="4749"/>
              </a:lnSpc>
              <a:buFont typeface="Arial"/>
              <a:buChar char="•"/>
            </a:pPr>
            <a:r>
              <a:rPr lang="en-US" b="true" sz="3392">
                <a:solidFill>
                  <a:srgbClr val="000000"/>
                </a:solidFill>
                <a:latin typeface="Poppins Ultra-Bold"/>
                <a:ea typeface="Poppins Ultra-Bold"/>
                <a:cs typeface="Poppins Ultra-Bold"/>
                <a:sym typeface="Poppins Ultra-Bold"/>
              </a:rPr>
              <a:t>Shaik Shariya </a:t>
            </a:r>
          </a:p>
          <a:p>
            <a:pPr algn="l" marL="0" indent="0" lvl="0">
              <a:lnSpc>
                <a:spcPts val="4329"/>
              </a:lnSpc>
              <a:spcBef>
                <a:spcPct val="0"/>
              </a:spcBef>
            </a:pPr>
          </a:p>
        </p:txBody>
      </p:sp>
      <p:grpSp>
        <p:nvGrpSpPr>
          <p:cNvPr name="Group 20" id="20"/>
          <p:cNvGrpSpPr/>
          <p:nvPr/>
        </p:nvGrpSpPr>
        <p:grpSpPr>
          <a:xfrm rot="-10060280">
            <a:off x="-1075543" y="8703474"/>
            <a:ext cx="3990940" cy="399094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599989" y="300791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2152556" y="939571"/>
            <a:ext cx="7949752" cy="1032967"/>
          </a:xfrm>
          <a:prstGeom prst="rect">
            <a:avLst/>
          </a:prstGeom>
        </p:spPr>
        <p:txBody>
          <a:bodyPr anchor="t" rtlCol="false" tIns="0" lIns="0" bIns="0" rIns="0">
            <a:spAutoFit/>
          </a:bodyPr>
          <a:lstStyle/>
          <a:p>
            <a:pPr algn="l" marL="0" indent="0" lvl="0">
              <a:lnSpc>
                <a:spcPts val="8065"/>
              </a:lnSpc>
              <a:spcBef>
                <a:spcPct val="0"/>
              </a:spcBef>
            </a:pPr>
            <a:r>
              <a:rPr lang="en-US" b="true" sz="5760">
                <a:solidFill>
                  <a:srgbClr val="40566E"/>
                </a:solidFill>
                <a:latin typeface="Poppins Ultra-Bold"/>
                <a:ea typeface="Poppins Ultra-Bold"/>
                <a:cs typeface="Poppins Ultra-Bold"/>
                <a:sym typeface="Poppins Ultra-Bold"/>
              </a:rPr>
              <a:t>TEAM MEMBERS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5414" y="102870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070930" y="113380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75120" y="348470"/>
            <a:ext cx="9590061" cy="95900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8" id="8"/>
            <p:cNvSpPr txBox="true"/>
            <p:nvPr/>
          </p:nvSpPr>
          <p:spPr>
            <a:xfrm>
              <a:off x="76200" y="9525"/>
              <a:ext cx="660400" cy="727075"/>
            </a:xfrm>
            <a:prstGeom prst="rect">
              <a:avLst/>
            </a:prstGeom>
          </p:spPr>
          <p:txBody>
            <a:bodyPr anchor="ctr" rtlCol="false" tIns="72859" lIns="72859" bIns="72859" rIns="72859"/>
            <a:lstStyle/>
            <a:p>
              <a:pPr algn="ctr">
                <a:lnSpc>
                  <a:spcPts val="3359"/>
                </a:lnSpc>
              </a:pPr>
            </a:p>
          </p:txBody>
        </p:sp>
      </p:grpSp>
      <p:grpSp>
        <p:nvGrpSpPr>
          <p:cNvPr name="Group 9" id="9"/>
          <p:cNvGrpSpPr/>
          <p:nvPr/>
        </p:nvGrpSpPr>
        <p:grpSpPr>
          <a:xfrm rot="0">
            <a:off x="-2661274" y="662315"/>
            <a:ext cx="8962370" cy="8962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2592" t="0" r="-42592" b="0"/>
              </a:stretch>
            </a:blipFill>
          </p:spPr>
        </p:sp>
      </p:grpSp>
      <p:grpSp>
        <p:nvGrpSpPr>
          <p:cNvPr name="Group 11" id="11"/>
          <p:cNvGrpSpPr/>
          <p:nvPr/>
        </p:nvGrpSpPr>
        <p:grpSpPr>
          <a:xfrm rot="-10800000">
            <a:off x="7636941" y="-3720707"/>
            <a:ext cx="5647857" cy="5647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3330568" y="2407983"/>
            <a:ext cx="6039385" cy="603938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9525"/>
              <a:ext cx="660400" cy="727075"/>
            </a:xfrm>
            <a:prstGeom prst="rect">
              <a:avLst/>
            </a:prstGeom>
          </p:spPr>
          <p:txBody>
            <a:bodyPr anchor="ctr" rtlCol="false" tIns="45883" lIns="45883" bIns="45883" rIns="45883"/>
            <a:lstStyle/>
            <a:p>
              <a:pPr algn="ctr">
                <a:lnSpc>
                  <a:spcPts val="3359"/>
                </a:lnSpc>
              </a:pPr>
            </a:p>
          </p:txBody>
        </p:sp>
      </p:grpSp>
      <p:grpSp>
        <p:nvGrpSpPr>
          <p:cNvPr name="Group 17" id="17"/>
          <p:cNvGrpSpPr/>
          <p:nvPr/>
        </p:nvGrpSpPr>
        <p:grpSpPr>
          <a:xfrm rot="0">
            <a:off x="3528213" y="2605628"/>
            <a:ext cx="5644093" cy="564409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19" id="19"/>
          <p:cNvGrpSpPr/>
          <p:nvPr/>
        </p:nvGrpSpPr>
        <p:grpSpPr>
          <a:xfrm rot="-10800000">
            <a:off x="11168020" y="9258300"/>
            <a:ext cx="5647857" cy="564785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384095">
            <a:off x="16934237" y="3026276"/>
            <a:ext cx="2920293" cy="292029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5" id="25"/>
          <p:cNvSpPr/>
          <p:nvPr/>
        </p:nvSpPr>
        <p:spPr>
          <a:xfrm flipH="false" flipV="false" rot="0">
            <a:off x="8757743" y="7942227"/>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3972909" y="-34262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1165277" y="2491579"/>
            <a:ext cx="5615263" cy="2405381"/>
          </a:xfrm>
          <a:prstGeom prst="rect">
            <a:avLst/>
          </a:prstGeom>
        </p:spPr>
        <p:txBody>
          <a:bodyPr anchor="t" rtlCol="false" tIns="0" lIns="0" bIns="0" rIns="0">
            <a:spAutoFit/>
          </a:bodyPr>
          <a:lstStyle/>
          <a:p>
            <a:pPr algn="l" marL="0" indent="0" lvl="0">
              <a:lnSpc>
                <a:spcPts val="18618"/>
              </a:lnSpc>
              <a:spcBef>
                <a:spcPct val="0"/>
              </a:spcBef>
            </a:pPr>
            <a:r>
              <a:rPr lang="en-US" b="true" sz="13299">
                <a:solidFill>
                  <a:srgbClr val="40566E"/>
                </a:solidFill>
                <a:latin typeface="Poppins Ultra-Bold"/>
                <a:ea typeface="Poppins Ultra-Bold"/>
                <a:cs typeface="Poppins Ultra-Bold"/>
                <a:sym typeface="Poppins Ultra-Bold"/>
              </a:rPr>
              <a:t>Thank</a:t>
            </a:r>
          </a:p>
        </p:txBody>
      </p:sp>
      <p:sp>
        <p:nvSpPr>
          <p:cNvPr name="TextBox 28" id="28"/>
          <p:cNvSpPr txBox="true"/>
          <p:nvPr/>
        </p:nvSpPr>
        <p:spPr>
          <a:xfrm rot="0">
            <a:off x="11461689" y="4877910"/>
            <a:ext cx="5060519" cy="2405381"/>
          </a:xfrm>
          <a:prstGeom prst="rect">
            <a:avLst/>
          </a:prstGeom>
        </p:spPr>
        <p:txBody>
          <a:bodyPr anchor="t" rtlCol="false" tIns="0" lIns="0" bIns="0" rIns="0">
            <a:spAutoFit/>
          </a:bodyPr>
          <a:lstStyle/>
          <a:p>
            <a:pPr algn="l" marL="0" indent="0" lvl="0">
              <a:lnSpc>
                <a:spcPts val="18618"/>
              </a:lnSpc>
              <a:spcBef>
                <a:spcPct val="0"/>
              </a:spcBef>
            </a:pPr>
            <a:r>
              <a:rPr lang="en-US" b="true" sz="13299">
                <a:solidFill>
                  <a:srgbClr val="40566E"/>
                </a:solidFill>
                <a:latin typeface="Poppins Ultra-Bold"/>
                <a:ea typeface="Poppins Ultra-Bold"/>
                <a:cs typeface="Poppins Ultra-Bold"/>
                <a:sym typeface="Poppins Ultra-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48279" y="54842"/>
            <a:ext cx="10232158" cy="1023215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5751798" y="1751298"/>
            <a:ext cx="3392202" cy="33922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7" id="7"/>
            <p:cNvSpPr txBox="true"/>
            <p:nvPr/>
          </p:nvSpPr>
          <p:spPr>
            <a:xfrm>
              <a:off x="76200" y="9525"/>
              <a:ext cx="660400" cy="727075"/>
            </a:xfrm>
            <a:prstGeom prst="rect">
              <a:avLst/>
            </a:prstGeom>
          </p:spPr>
          <p:txBody>
            <a:bodyPr anchor="ctr" rtlCol="false" tIns="26342" lIns="26342" bIns="26342" rIns="26342"/>
            <a:lstStyle/>
            <a:p>
              <a:pPr algn="ctr">
                <a:lnSpc>
                  <a:spcPts val="3359"/>
                </a:lnSpc>
              </a:pPr>
            </a:p>
          </p:txBody>
        </p:sp>
      </p:grpSp>
      <p:grpSp>
        <p:nvGrpSpPr>
          <p:cNvPr name="Group 8" id="8"/>
          <p:cNvGrpSpPr/>
          <p:nvPr/>
        </p:nvGrpSpPr>
        <p:grpSpPr>
          <a:xfrm rot="0">
            <a:off x="1499627" y="2666901"/>
            <a:ext cx="6044570" cy="60445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9525"/>
              <a:ext cx="660400" cy="727075"/>
            </a:xfrm>
            <a:prstGeom prst="rect">
              <a:avLst/>
            </a:prstGeom>
          </p:spPr>
          <p:txBody>
            <a:bodyPr anchor="ctr" rtlCol="false" tIns="45923" lIns="45923" bIns="45923" rIns="45923"/>
            <a:lstStyle/>
            <a:p>
              <a:pPr algn="ctr">
                <a:lnSpc>
                  <a:spcPts val="3359"/>
                </a:lnSpc>
              </a:pPr>
            </a:p>
          </p:txBody>
        </p:sp>
      </p:grpSp>
      <p:grpSp>
        <p:nvGrpSpPr>
          <p:cNvPr name="Group 11" id="11"/>
          <p:cNvGrpSpPr/>
          <p:nvPr/>
        </p:nvGrpSpPr>
        <p:grpSpPr>
          <a:xfrm rot="0">
            <a:off x="1697443" y="2864716"/>
            <a:ext cx="5648939" cy="56489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5046" r="0" b="-25046"/>
              </a:stretch>
            </a:blipFill>
          </p:spPr>
        </p:sp>
      </p:grpSp>
      <p:grpSp>
        <p:nvGrpSpPr>
          <p:cNvPr name="Group 13" id="13"/>
          <p:cNvGrpSpPr/>
          <p:nvPr/>
        </p:nvGrpSpPr>
        <p:grpSpPr>
          <a:xfrm rot="0">
            <a:off x="1697443" y="2833433"/>
            <a:ext cx="5680223" cy="56802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9305" t="0" r="-39305" b="0"/>
              </a:stretch>
            </a:blipFill>
          </p:spPr>
        </p:sp>
      </p:grpSp>
      <p:sp>
        <p:nvSpPr>
          <p:cNvPr name="TextBox 15" id="15"/>
          <p:cNvSpPr txBox="true"/>
          <p:nvPr/>
        </p:nvSpPr>
        <p:spPr>
          <a:xfrm rot="0">
            <a:off x="9830090" y="1750626"/>
            <a:ext cx="6909401" cy="1177769"/>
          </a:xfrm>
          <a:prstGeom prst="rect">
            <a:avLst/>
          </a:prstGeom>
        </p:spPr>
        <p:txBody>
          <a:bodyPr anchor="t" rtlCol="false" tIns="0" lIns="0" bIns="0" rIns="0">
            <a:spAutoFit/>
          </a:bodyPr>
          <a:lstStyle/>
          <a:p>
            <a:pPr algn="l" marL="0" indent="0" lvl="0">
              <a:lnSpc>
                <a:spcPts val="9109"/>
              </a:lnSpc>
              <a:spcBef>
                <a:spcPct val="0"/>
              </a:spcBef>
            </a:pPr>
            <a:r>
              <a:rPr lang="en-US" b="true" sz="6506">
                <a:solidFill>
                  <a:srgbClr val="40566E"/>
                </a:solidFill>
                <a:latin typeface="Poppins Ultra-Bold"/>
                <a:ea typeface="Poppins Ultra-Bold"/>
                <a:cs typeface="Poppins Ultra-Bold"/>
                <a:sym typeface="Poppins Ultra-Bold"/>
              </a:rPr>
              <a:t>INTRODUCTION</a:t>
            </a:r>
          </a:p>
        </p:txBody>
      </p:sp>
      <p:sp>
        <p:nvSpPr>
          <p:cNvPr name="Freeform 16" id="16"/>
          <p:cNvSpPr/>
          <p:nvPr/>
        </p:nvSpPr>
        <p:spPr>
          <a:xfrm flipH="false" flipV="false" rot="0">
            <a:off x="7910835" y="3606853"/>
            <a:ext cx="610985" cy="610985"/>
          </a:xfrm>
          <a:custGeom>
            <a:avLst/>
            <a:gdLst/>
            <a:ahLst/>
            <a:cxnLst/>
            <a:rect r="r" b="b" t="t" l="l"/>
            <a:pathLst>
              <a:path h="610985" w="610985">
                <a:moveTo>
                  <a:pt x="0" y="0"/>
                </a:moveTo>
                <a:lnTo>
                  <a:pt x="610985" y="0"/>
                </a:lnTo>
                <a:lnTo>
                  <a:pt x="610985" y="610985"/>
                </a:lnTo>
                <a:lnTo>
                  <a:pt x="0" y="61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7943090" y="5670216"/>
            <a:ext cx="610985" cy="610985"/>
          </a:xfrm>
          <a:custGeom>
            <a:avLst/>
            <a:gdLst/>
            <a:ahLst/>
            <a:cxnLst/>
            <a:rect r="r" b="b" t="t" l="l"/>
            <a:pathLst>
              <a:path h="610985" w="610985">
                <a:moveTo>
                  <a:pt x="0" y="0"/>
                </a:moveTo>
                <a:lnTo>
                  <a:pt x="610986" y="0"/>
                </a:lnTo>
                <a:lnTo>
                  <a:pt x="610986" y="610985"/>
                </a:lnTo>
                <a:lnTo>
                  <a:pt x="0" y="610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7975345" y="7733579"/>
            <a:ext cx="546475" cy="546475"/>
          </a:xfrm>
          <a:custGeom>
            <a:avLst/>
            <a:gdLst/>
            <a:ahLst/>
            <a:cxnLst/>
            <a:rect r="r" b="b" t="t" l="l"/>
            <a:pathLst>
              <a:path h="546475" w="546475">
                <a:moveTo>
                  <a:pt x="0" y="0"/>
                </a:moveTo>
                <a:lnTo>
                  <a:pt x="546475" y="0"/>
                </a:lnTo>
                <a:lnTo>
                  <a:pt x="546475" y="546475"/>
                </a:lnTo>
                <a:lnTo>
                  <a:pt x="0" y="5464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10800000">
            <a:off x="4553737" y="8968646"/>
            <a:ext cx="5647857" cy="564785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15125414" y="1028700"/>
            <a:ext cx="2133886" cy="568350"/>
            <a:chOff x="0" y="0"/>
            <a:chExt cx="562011" cy="149689"/>
          </a:xfrm>
        </p:grpSpPr>
        <p:sp>
          <p:nvSpPr>
            <p:cNvPr name="Freeform 23" id="2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24" id="2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25" id="25"/>
          <p:cNvSpPr/>
          <p:nvPr/>
        </p:nvSpPr>
        <p:spPr>
          <a:xfrm flipH="false" flipV="false" rot="0">
            <a:off x="16281524" y="2907409"/>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8521820" y="-447627"/>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969554" y="9368069"/>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8998671" y="3549703"/>
            <a:ext cx="7941765" cy="1172822"/>
          </a:xfrm>
          <a:prstGeom prst="rect">
            <a:avLst/>
          </a:prstGeom>
        </p:spPr>
        <p:txBody>
          <a:bodyPr anchor="t" rtlCol="false" tIns="0" lIns="0" bIns="0" rIns="0">
            <a:spAutoFit/>
          </a:bodyPr>
          <a:lstStyle/>
          <a:p>
            <a:pPr algn="l" marL="0" indent="0" lvl="0">
              <a:lnSpc>
                <a:spcPts val="3080"/>
              </a:lnSpc>
              <a:spcBef>
                <a:spcPct val="0"/>
              </a:spcBef>
            </a:pPr>
            <a:r>
              <a:rPr lang="en-US" b="true" sz="2200" u="sng">
                <a:solidFill>
                  <a:srgbClr val="000000"/>
                </a:solidFill>
                <a:latin typeface="Poppins Bold"/>
                <a:ea typeface="Poppins Bold"/>
                <a:cs typeface="Poppins Bold"/>
                <a:sym typeface="Poppins Bold"/>
              </a:rPr>
              <a:t>Image-Based Diagnosis: </a:t>
            </a:r>
            <a:r>
              <a:rPr lang="en-US" b="true" sz="2200">
                <a:solidFill>
                  <a:srgbClr val="000000"/>
                </a:solidFill>
                <a:latin typeface="Poppins Bold"/>
                <a:ea typeface="Poppins Bold"/>
                <a:cs typeface="Poppins Bold"/>
                <a:sym typeface="Poppins Bold"/>
              </a:rPr>
              <a:t>The Advanced Skin Diagnosis System analyzes uploaded images of skin conditions to identify potential skin diseases.</a:t>
            </a:r>
          </a:p>
        </p:txBody>
      </p:sp>
      <p:sp>
        <p:nvSpPr>
          <p:cNvPr name="TextBox 29" id="29"/>
          <p:cNvSpPr txBox="true"/>
          <p:nvPr/>
        </p:nvSpPr>
        <p:spPr>
          <a:xfrm rot="0">
            <a:off x="8883770" y="5543550"/>
            <a:ext cx="7941765" cy="1916795"/>
          </a:xfrm>
          <a:prstGeom prst="rect">
            <a:avLst/>
          </a:prstGeom>
        </p:spPr>
        <p:txBody>
          <a:bodyPr anchor="t" rtlCol="false" tIns="0" lIns="0" bIns="0" rIns="0">
            <a:spAutoFit/>
          </a:bodyPr>
          <a:lstStyle/>
          <a:p>
            <a:pPr algn="l">
              <a:lnSpc>
                <a:spcPts val="3028"/>
              </a:lnSpc>
            </a:pPr>
            <a:r>
              <a:rPr lang="en-US" sz="2163" u="sng" b="true">
                <a:solidFill>
                  <a:srgbClr val="000000"/>
                </a:solidFill>
                <a:latin typeface="Poppins Bold"/>
                <a:ea typeface="Poppins Bold"/>
                <a:cs typeface="Poppins Bold"/>
                <a:sym typeface="Poppins Bold"/>
              </a:rPr>
              <a:t>Comprehensive Disease Detection:</a:t>
            </a:r>
            <a:r>
              <a:rPr lang="en-US" sz="2163" b="true">
                <a:solidFill>
                  <a:srgbClr val="000000"/>
                </a:solidFill>
                <a:latin typeface="Poppins Ultra-Bold"/>
                <a:ea typeface="Poppins Ultra-Bold"/>
                <a:cs typeface="Poppins Ultra-Bold"/>
                <a:sym typeface="Poppins Ultra-Bold"/>
              </a:rPr>
              <a:t>  </a:t>
            </a:r>
            <a:r>
              <a:rPr lang="en-US" sz="2163" b="true">
                <a:solidFill>
                  <a:srgbClr val="000000"/>
                </a:solidFill>
                <a:latin typeface="Poppins Bold"/>
                <a:ea typeface="Poppins Bold"/>
                <a:cs typeface="Poppins Bold"/>
                <a:sym typeface="Poppins Bold"/>
              </a:rPr>
              <a:t>The system is capable of identifying a wide range of skin conditions, from common issues like acne to more complex dermatological diseases.</a:t>
            </a:r>
          </a:p>
          <a:p>
            <a:pPr algn="l" marL="0" indent="0" lvl="0">
              <a:lnSpc>
                <a:spcPts val="3028"/>
              </a:lnSpc>
              <a:spcBef>
                <a:spcPct val="0"/>
              </a:spcBef>
            </a:pPr>
          </a:p>
        </p:txBody>
      </p:sp>
      <p:sp>
        <p:nvSpPr>
          <p:cNvPr name="TextBox 30" id="30"/>
          <p:cNvSpPr txBox="true"/>
          <p:nvPr/>
        </p:nvSpPr>
        <p:spPr>
          <a:xfrm rot="0">
            <a:off x="8883770" y="7676429"/>
            <a:ext cx="7941765" cy="1953857"/>
          </a:xfrm>
          <a:prstGeom prst="rect">
            <a:avLst/>
          </a:prstGeom>
        </p:spPr>
        <p:txBody>
          <a:bodyPr anchor="t" rtlCol="false" tIns="0" lIns="0" bIns="0" rIns="0">
            <a:spAutoFit/>
          </a:bodyPr>
          <a:lstStyle/>
          <a:p>
            <a:pPr algn="l" marL="0" indent="0" lvl="0">
              <a:lnSpc>
                <a:spcPts val="3080"/>
              </a:lnSpc>
              <a:spcBef>
                <a:spcPct val="0"/>
              </a:spcBef>
            </a:pPr>
            <a:r>
              <a:rPr lang="en-US" b="true" sz="2200" u="sng">
                <a:solidFill>
                  <a:srgbClr val="000000"/>
                </a:solidFill>
                <a:latin typeface="Poppins Bold"/>
                <a:ea typeface="Poppins Bold"/>
                <a:cs typeface="Poppins Bold"/>
                <a:sym typeface="Poppins Bold"/>
              </a:rPr>
              <a:t>Specialization and areas of expertise , Instant Feedback</a:t>
            </a:r>
            <a:r>
              <a:rPr lang="en-US" b="true" sz="2200">
                <a:solidFill>
                  <a:srgbClr val="000000"/>
                </a:solidFill>
                <a:latin typeface="Poppins Bold"/>
                <a:ea typeface="Poppins Bold"/>
                <a:cs typeface="Poppins Bold"/>
                <a:sym typeface="Poppins Bold"/>
              </a:rPr>
              <a:t>:</a:t>
            </a:r>
            <a:r>
              <a:rPr lang="en-US" sz="2200">
                <a:solidFill>
                  <a:srgbClr val="000000"/>
                </a:solidFill>
                <a:latin typeface="Poppins"/>
                <a:ea typeface="Poppins"/>
                <a:cs typeface="Poppins"/>
                <a:sym typeface="Poppins"/>
              </a:rPr>
              <a:t> </a:t>
            </a:r>
            <a:r>
              <a:rPr lang="en-US" b="true" sz="2200">
                <a:solidFill>
                  <a:srgbClr val="000000"/>
                </a:solidFill>
                <a:latin typeface="Poppins Bold"/>
                <a:ea typeface="Poppins Bold"/>
                <a:cs typeface="Poppins Bold"/>
                <a:sym typeface="Poppins Bold"/>
              </a:rPr>
              <a:t>Users receive real-time results and recommendations based on the analysis, providing quick insights into potential skin concerns and facilitating early treatment.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306" y="460065"/>
            <a:ext cx="885825" cy="818180"/>
          </a:xfrm>
          <a:custGeom>
            <a:avLst/>
            <a:gdLst/>
            <a:ahLst/>
            <a:cxnLst/>
            <a:rect r="r" b="b" t="t" l="l"/>
            <a:pathLst>
              <a:path h="818180" w="885825">
                <a:moveTo>
                  <a:pt x="0" y="0"/>
                </a:moveTo>
                <a:lnTo>
                  <a:pt x="885825" y="0"/>
                </a:lnTo>
                <a:lnTo>
                  <a:pt x="885825" y="818180"/>
                </a:lnTo>
                <a:lnTo>
                  <a:pt x="0" y="818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6074180" y="-1832817"/>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2699206" y="678210"/>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1152754" y="2066554"/>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43449" t="0" r="-43449" b="0"/>
              </a:stretch>
            </a:blipFill>
          </p:spPr>
        </p:sp>
      </p:grpSp>
      <p:grpSp>
        <p:nvGrpSpPr>
          <p:cNvPr name="Group 14" id="14"/>
          <p:cNvGrpSpPr/>
          <p:nvPr/>
        </p:nvGrpSpPr>
        <p:grpSpPr>
          <a:xfrm rot="0">
            <a:off x="9240146" y="4582403"/>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9332743" y="4683611"/>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11689" t="0" r="-11689" b="0"/>
              </a:stretch>
            </a:blipFill>
          </p:spPr>
        </p:sp>
      </p:grpSp>
      <p:sp>
        <p:nvSpPr>
          <p:cNvPr name="TextBox 19" id="19"/>
          <p:cNvSpPr txBox="true"/>
          <p:nvPr/>
        </p:nvSpPr>
        <p:spPr>
          <a:xfrm rot="0">
            <a:off x="1028700" y="3408873"/>
            <a:ext cx="7296117" cy="6212837"/>
          </a:xfrm>
          <a:prstGeom prst="rect">
            <a:avLst/>
          </a:prstGeom>
        </p:spPr>
        <p:txBody>
          <a:bodyPr anchor="t" rtlCol="false" tIns="0" lIns="0" bIns="0" rIns="0">
            <a:spAutoFit/>
          </a:bodyPr>
          <a:lstStyle/>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Create: </a:t>
            </a:r>
            <a:r>
              <a:rPr lang="en-US" b="true" sz="2396">
                <a:solidFill>
                  <a:srgbClr val="000000"/>
                </a:solidFill>
                <a:latin typeface="Poppins Bold"/>
                <a:ea typeface="Poppins Bold"/>
                <a:cs typeface="Poppins Bold"/>
                <a:sym typeface="Poppins Bold"/>
              </a:rPr>
              <a:t>Allows new users to register and set up their profile for accessing the skin diagnosis system.</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Login:  </a:t>
            </a:r>
            <a:r>
              <a:rPr lang="en-US" b="true" sz="2396">
                <a:solidFill>
                  <a:srgbClr val="000000"/>
                </a:solidFill>
                <a:latin typeface="Poppins Bold"/>
                <a:ea typeface="Poppins Bold"/>
                <a:cs typeface="Poppins Bold"/>
                <a:sym typeface="Poppins Bold"/>
              </a:rPr>
              <a:t>Provides secure access to the system for registered users to utilize diagnostic features.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Input Page:  </a:t>
            </a:r>
            <a:r>
              <a:rPr lang="en-US" b="true" sz="2396">
                <a:solidFill>
                  <a:srgbClr val="000000"/>
                </a:solidFill>
                <a:latin typeface="Poppins Bold"/>
                <a:ea typeface="Poppins Bold"/>
                <a:cs typeface="Poppins Bold"/>
                <a:sym typeface="Poppins Bold"/>
              </a:rPr>
              <a:t>Enables users to upload an image of their skin condition for analysis.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View Page:  </a:t>
            </a:r>
            <a:r>
              <a:rPr lang="en-US" b="true" sz="2396">
                <a:solidFill>
                  <a:srgbClr val="000000"/>
                </a:solidFill>
                <a:latin typeface="Poppins Bold"/>
                <a:ea typeface="Poppins Bold"/>
                <a:cs typeface="Poppins Bold"/>
                <a:sym typeface="Poppins Bold"/>
              </a:rPr>
              <a:t>Displays the diagnostic results and detailed information about the detected skin condition.</a:t>
            </a:r>
          </a:p>
          <a:p>
            <a:pPr algn="l">
              <a:lnSpc>
                <a:spcPts val="2655"/>
              </a:lnSpc>
            </a:pPr>
          </a:p>
        </p:txBody>
      </p:sp>
      <p:grpSp>
        <p:nvGrpSpPr>
          <p:cNvPr name="Group 20" id="20"/>
          <p:cNvGrpSpPr/>
          <p:nvPr/>
        </p:nvGrpSpPr>
        <p:grpSpPr>
          <a:xfrm rot="-10060280">
            <a:off x="-1302251" y="9135885"/>
            <a:ext cx="3990940" cy="399094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599989" y="300791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1303872" y="688180"/>
            <a:ext cx="8822817" cy="2276772"/>
          </a:xfrm>
          <a:prstGeom prst="rect">
            <a:avLst/>
          </a:prstGeom>
        </p:spPr>
        <p:txBody>
          <a:bodyPr anchor="t" rtlCol="false" tIns="0" lIns="0" bIns="0" rIns="0">
            <a:spAutoFit/>
          </a:bodyPr>
          <a:lstStyle/>
          <a:p>
            <a:pPr algn="l" marL="0" indent="0" lvl="0">
              <a:lnSpc>
                <a:spcPts val="8950"/>
              </a:lnSpc>
              <a:spcBef>
                <a:spcPct val="0"/>
              </a:spcBef>
            </a:pPr>
            <a:r>
              <a:rPr lang="en-US" b="true" sz="6393">
                <a:solidFill>
                  <a:srgbClr val="40566E"/>
                </a:solidFill>
                <a:latin typeface="Poppins Ultra-Bold"/>
                <a:ea typeface="Poppins Ultra-Bold"/>
                <a:cs typeface="Poppins Ultra-Bold"/>
                <a:sym typeface="Poppins Ultra-Bold"/>
              </a:rPr>
              <a:t>PROJECT OVERVIEW / CUSTOMER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11884" y="2991564"/>
            <a:ext cx="9633675" cy="963367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76200" y="9525"/>
              <a:ext cx="660400" cy="727075"/>
            </a:xfrm>
            <a:prstGeom prst="rect">
              <a:avLst/>
            </a:prstGeom>
          </p:spPr>
          <p:txBody>
            <a:bodyPr anchor="ctr" rtlCol="false" tIns="73190" lIns="73190" bIns="73190" rIns="73190"/>
            <a:lstStyle/>
            <a:p>
              <a:pPr algn="ctr">
                <a:lnSpc>
                  <a:spcPts val="3359"/>
                </a:lnSpc>
              </a:pPr>
            </a:p>
          </p:txBody>
        </p:sp>
      </p:grpSp>
      <p:grpSp>
        <p:nvGrpSpPr>
          <p:cNvPr name="Group 5" id="5"/>
          <p:cNvGrpSpPr/>
          <p:nvPr/>
        </p:nvGrpSpPr>
        <p:grpSpPr>
          <a:xfrm rot="0">
            <a:off x="12227157" y="3306836"/>
            <a:ext cx="9003129" cy="90031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2085" t="0" r="-22085" b="0"/>
              </a:stretch>
            </a:blipFill>
          </p:spPr>
        </p:sp>
      </p:grpSp>
      <p:sp>
        <p:nvSpPr>
          <p:cNvPr name="Freeform 7" id="7"/>
          <p:cNvSpPr/>
          <p:nvPr/>
        </p:nvSpPr>
        <p:spPr>
          <a:xfrm flipH="false" flipV="false" rot="0">
            <a:off x="9106051" y="949598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56585" y="5346766"/>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56585" y="5986889"/>
            <a:ext cx="527483" cy="414314"/>
          </a:xfrm>
          <a:custGeom>
            <a:avLst/>
            <a:gdLst/>
            <a:ahLst/>
            <a:cxnLst/>
            <a:rect r="r" b="b" t="t" l="l"/>
            <a:pathLst>
              <a:path h="414314" w="527483">
                <a:moveTo>
                  <a:pt x="0" y="0"/>
                </a:moveTo>
                <a:lnTo>
                  <a:pt x="527483" y="0"/>
                </a:lnTo>
                <a:lnTo>
                  <a:pt x="527483" y="414313"/>
                </a:lnTo>
                <a:lnTo>
                  <a:pt x="0" y="414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156585" y="6627011"/>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156585" y="7267134"/>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3185840">
            <a:off x="16161387" y="549686"/>
            <a:ext cx="2747644" cy="27476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5477002" y="-3804795"/>
            <a:ext cx="5266757" cy="526675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8" id="18"/>
          <p:cNvSpPr/>
          <p:nvPr/>
        </p:nvSpPr>
        <p:spPr>
          <a:xfrm flipH="false" flipV="false" rot="0">
            <a:off x="16925175" y="1416062"/>
            <a:ext cx="1220068" cy="1185924"/>
          </a:xfrm>
          <a:custGeom>
            <a:avLst/>
            <a:gdLst/>
            <a:ahLst/>
            <a:cxnLst/>
            <a:rect r="r" b="b" t="t" l="l"/>
            <a:pathLst>
              <a:path h="1185924" w="1220068">
                <a:moveTo>
                  <a:pt x="0" y="0"/>
                </a:moveTo>
                <a:lnTo>
                  <a:pt x="1220068" y="0"/>
                </a:lnTo>
                <a:lnTo>
                  <a:pt x="1220068" y="1185924"/>
                </a:lnTo>
                <a:lnTo>
                  <a:pt x="0" y="1185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0" y="2376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7199978" y="-29059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949443" y="5308178"/>
            <a:ext cx="5520821" cy="424815"/>
          </a:xfrm>
          <a:prstGeom prst="rect">
            <a:avLst/>
          </a:prstGeom>
        </p:spPr>
        <p:txBody>
          <a:bodyPr anchor="t" rtlCol="false" tIns="0" lIns="0" bIns="0" rIns="0">
            <a:spAutoFit/>
          </a:bodyPr>
          <a:lstStyle/>
          <a:p>
            <a:pPr algn="l">
              <a:lnSpc>
                <a:spcPts val="3359"/>
              </a:lnSpc>
              <a:spcBef>
                <a:spcPct val="0"/>
              </a:spcBef>
            </a:pPr>
            <a:r>
              <a:rPr lang="en-US" sz="2400" b="true">
                <a:solidFill>
                  <a:srgbClr val="FFFFFF"/>
                </a:solidFill>
                <a:latin typeface="Poppins Ultra-Bold"/>
                <a:ea typeface="Poppins Ultra-Bold"/>
                <a:cs typeface="Poppins Ultra-Bold"/>
                <a:sym typeface="Poppins Ultra-Bold"/>
              </a:rPr>
              <a:t>Complete Medical Equipment</a:t>
            </a:r>
          </a:p>
        </p:txBody>
      </p:sp>
      <p:sp>
        <p:nvSpPr>
          <p:cNvPr name="TextBox 22" id="22"/>
          <p:cNvSpPr txBox="true"/>
          <p:nvPr/>
        </p:nvSpPr>
        <p:spPr>
          <a:xfrm rot="0">
            <a:off x="1949443" y="5948301"/>
            <a:ext cx="5520821" cy="424815"/>
          </a:xfrm>
          <a:prstGeom prst="rect">
            <a:avLst/>
          </a:prstGeom>
        </p:spPr>
        <p:txBody>
          <a:bodyPr anchor="t" rtlCol="false" tIns="0" lIns="0" bIns="0" rIns="0">
            <a:spAutoFit/>
          </a:bodyPr>
          <a:lstStyle/>
          <a:p>
            <a:pPr algn="l">
              <a:lnSpc>
                <a:spcPts val="3359"/>
              </a:lnSpc>
              <a:spcBef>
                <a:spcPct val="0"/>
              </a:spcBef>
            </a:pPr>
            <a:r>
              <a:rPr lang="en-US" sz="2400" b="true">
                <a:solidFill>
                  <a:srgbClr val="FFFFFF"/>
                </a:solidFill>
                <a:latin typeface="Poppins Ultra-Bold"/>
                <a:ea typeface="Poppins Ultra-Bold"/>
                <a:cs typeface="Poppins Ultra-Bold"/>
                <a:sym typeface="Poppins Ultra-Bold"/>
              </a:rPr>
              <a:t>Maternal &amp; Child Health Center</a:t>
            </a:r>
          </a:p>
        </p:txBody>
      </p:sp>
      <p:sp>
        <p:nvSpPr>
          <p:cNvPr name="TextBox 23" id="23"/>
          <p:cNvSpPr txBox="true"/>
          <p:nvPr/>
        </p:nvSpPr>
        <p:spPr>
          <a:xfrm rot="0">
            <a:off x="1949443" y="6588423"/>
            <a:ext cx="5520821" cy="424815"/>
          </a:xfrm>
          <a:prstGeom prst="rect">
            <a:avLst/>
          </a:prstGeom>
        </p:spPr>
        <p:txBody>
          <a:bodyPr anchor="t" rtlCol="false" tIns="0" lIns="0" bIns="0" rIns="0">
            <a:spAutoFit/>
          </a:bodyPr>
          <a:lstStyle/>
          <a:p>
            <a:pPr algn="l">
              <a:lnSpc>
                <a:spcPts val="3359"/>
              </a:lnSpc>
              <a:spcBef>
                <a:spcPct val="0"/>
              </a:spcBef>
            </a:pPr>
            <a:r>
              <a:rPr lang="en-US" sz="2400" b="true">
                <a:solidFill>
                  <a:srgbClr val="FFFFFF"/>
                </a:solidFill>
                <a:latin typeface="Poppins Ultra-Bold"/>
                <a:ea typeface="Poppins Ultra-Bold"/>
                <a:cs typeface="Poppins Ultra-Bold"/>
                <a:sym typeface="Poppins Ultra-Bold"/>
              </a:rPr>
              <a:t>Diagnostic &amp; Radiology Center</a:t>
            </a:r>
          </a:p>
        </p:txBody>
      </p:sp>
      <p:sp>
        <p:nvSpPr>
          <p:cNvPr name="TextBox 24" id="24"/>
          <p:cNvSpPr txBox="true"/>
          <p:nvPr/>
        </p:nvSpPr>
        <p:spPr>
          <a:xfrm rot="0">
            <a:off x="1949443" y="7228546"/>
            <a:ext cx="6595615" cy="424815"/>
          </a:xfrm>
          <a:prstGeom prst="rect">
            <a:avLst/>
          </a:prstGeom>
        </p:spPr>
        <p:txBody>
          <a:bodyPr anchor="t" rtlCol="false" tIns="0" lIns="0" bIns="0" rIns="0">
            <a:spAutoFit/>
          </a:bodyPr>
          <a:lstStyle/>
          <a:p>
            <a:pPr algn="l">
              <a:lnSpc>
                <a:spcPts val="3359"/>
              </a:lnSpc>
              <a:spcBef>
                <a:spcPct val="0"/>
              </a:spcBef>
            </a:pPr>
            <a:r>
              <a:rPr lang="en-US" sz="2400" b="true">
                <a:solidFill>
                  <a:srgbClr val="FFFFFF"/>
                </a:solidFill>
                <a:latin typeface="Poppins Ultra-Bold"/>
                <a:ea typeface="Poppins Ultra-Bold"/>
                <a:cs typeface="Poppins Ultra-Bold"/>
                <a:sym typeface="Poppins Ultra-Bold"/>
              </a:rPr>
              <a:t>Rehabilitation &amp; Physiotherapy Center</a:t>
            </a:r>
          </a:p>
        </p:txBody>
      </p:sp>
      <p:sp>
        <p:nvSpPr>
          <p:cNvPr name="TextBox 25" id="25"/>
          <p:cNvSpPr txBox="true"/>
          <p:nvPr/>
        </p:nvSpPr>
        <p:spPr>
          <a:xfrm rot="0">
            <a:off x="1255153" y="731927"/>
            <a:ext cx="6909401" cy="1177769"/>
          </a:xfrm>
          <a:prstGeom prst="rect">
            <a:avLst/>
          </a:prstGeom>
        </p:spPr>
        <p:txBody>
          <a:bodyPr anchor="t" rtlCol="false" tIns="0" lIns="0" bIns="0" rIns="0">
            <a:spAutoFit/>
          </a:bodyPr>
          <a:lstStyle/>
          <a:p>
            <a:pPr algn="l" marL="0" indent="0" lvl="0">
              <a:lnSpc>
                <a:spcPts val="9109"/>
              </a:lnSpc>
              <a:spcBef>
                <a:spcPct val="0"/>
              </a:spcBef>
            </a:pPr>
            <a:r>
              <a:rPr lang="en-US" b="true" sz="6506">
                <a:solidFill>
                  <a:srgbClr val="40566E"/>
                </a:solidFill>
                <a:latin typeface="Poppins Ultra-Bold"/>
                <a:ea typeface="Poppins Ultra-Bold"/>
                <a:cs typeface="Poppins Ultra-Bold"/>
                <a:sym typeface="Poppins Ultra-Bold"/>
              </a:rPr>
              <a:t>WORKING</a:t>
            </a:r>
          </a:p>
        </p:txBody>
      </p:sp>
      <p:sp>
        <p:nvSpPr>
          <p:cNvPr name="TextBox 26" id="26"/>
          <p:cNvSpPr txBox="true"/>
          <p:nvPr/>
        </p:nvSpPr>
        <p:spPr>
          <a:xfrm rot="0">
            <a:off x="1022748" y="1952990"/>
            <a:ext cx="10889135" cy="7549505"/>
          </a:xfrm>
          <a:prstGeom prst="rect">
            <a:avLst/>
          </a:prstGeom>
        </p:spPr>
        <p:txBody>
          <a:bodyPr anchor="t" rtlCol="false" tIns="0" lIns="0" bIns="0" rIns="0">
            <a:spAutoFit/>
          </a:bodyPr>
          <a:lstStyle/>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User Image Input and UI Interaction</a:t>
            </a:r>
            <a:r>
              <a:rPr lang="en-US" b="true" sz="2396">
                <a:solidFill>
                  <a:srgbClr val="000000"/>
                </a:solidFill>
                <a:latin typeface="Poppins Bold"/>
                <a:ea typeface="Poppins Bold"/>
                <a:cs typeface="Poppins Bold"/>
                <a:sym typeface="Poppins Bold"/>
              </a:rPr>
              <a:t>: The project begins with a user-friendly interface (UI) that allows users to upload an image of a skin condition. </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Image Processing and Feature Extraction with OpenCV</a:t>
            </a:r>
            <a:r>
              <a:rPr lang="en-US" b="true" sz="2396">
                <a:solidFill>
                  <a:srgbClr val="000000"/>
                </a:solidFill>
                <a:latin typeface="Poppins Bold"/>
                <a:ea typeface="Poppins Bold"/>
                <a:cs typeface="Poppins Bold"/>
                <a:sym typeface="Poppins Bold"/>
              </a:rPr>
              <a:t>: Once the image is uploaded, OpenCV is used to process the image. It performs various tasks such as noise reduction, image enhancement etc. which helps identify key areas of the skin disease. For instance, the dimensions of the affected area can be calculated, and significant patterns or features within the image are highlighted for further analysis.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Disease Detection and Result Display: </a:t>
            </a:r>
            <a:r>
              <a:rPr lang="en-US" b="true" sz="2396">
                <a:solidFill>
                  <a:srgbClr val="000000"/>
                </a:solidFill>
                <a:latin typeface="Poppins Bold"/>
                <a:ea typeface="Poppins Bold"/>
                <a:cs typeface="Poppins Bold"/>
                <a:sym typeface="Poppins Bold"/>
              </a:rPr>
              <a:t>After processing the image, a pre-trained Vision Transformer (ViT) model analyzes the image to accurately identify the skin disease by recognizing patterns and features. Once the disease is detected, the results are displayed back on the UI.</a:t>
            </a:r>
          </a:p>
          <a:p>
            <a:pPr algn="l">
              <a:lnSpc>
                <a:spcPts val="3355"/>
              </a:lnSpc>
            </a:pPr>
            <a:r>
              <a:rPr lang="en-US" sz="2396">
                <a:solidFill>
                  <a:srgbClr val="000000"/>
                </a:solidFill>
                <a:latin typeface="Poppins"/>
                <a:ea typeface="Poppins"/>
                <a:cs typeface="Poppins"/>
                <a:sym typeface="Poppins"/>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5312" y="-19303"/>
            <a:ext cx="755181" cy="697513"/>
          </a:xfrm>
          <a:custGeom>
            <a:avLst/>
            <a:gdLst/>
            <a:ahLst/>
            <a:cxnLst/>
            <a:rect r="r" b="b" t="t" l="l"/>
            <a:pathLst>
              <a:path h="697513" w="755181">
                <a:moveTo>
                  <a:pt x="0" y="0"/>
                </a:moveTo>
                <a:lnTo>
                  <a:pt x="755181" y="0"/>
                </a:lnTo>
                <a:lnTo>
                  <a:pt x="755181" y="697513"/>
                </a:lnTo>
                <a:lnTo>
                  <a:pt x="0" y="697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2999429" y="-414709"/>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382477" y="575173"/>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699206" y="1514724"/>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98201" t="0" r="-98201" b="0"/>
              </a:stretch>
            </a:blipFill>
          </p:spPr>
        </p:sp>
      </p:grpSp>
      <p:grpSp>
        <p:nvGrpSpPr>
          <p:cNvPr name="Group 14" id="14"/>
          <p:cNvGrpSpPr/>
          <p:nvPr/>
        </p:nvGrpSpPr>
        <p:grpSpPr>
          <a:xfrm rot="0">
            <a:off x="11432996" y="4582403"/>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11525592" y="4683611"/>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42533" t="0" r="-42533" b="0"/>
              </a:stretch>
            </a:blipFill>
          </p:spPr>
        </p:sp>
      </p:grpSp>
      <p:grpSp>
        <p:nvGrpSpPr>
          <p:cNvPr name="Group 19" id="19"/>
          <p:cNvGrpSpPr/>
          <p:nvPr/>
        </p:nvGrpSpPr>
        <p:grpSpPr>
          <a:xfrm rot="-10060280">
            <a:off x="-1075543" y="8703474"/>
            <a:ext cx="3990940" cy="39909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2" id="22"/>
          <p:cNvSpPr/>
          <p:nvPr/>
        </p:nvSpPr>
        <p:spPr>
          <a:xfrm flipH="false" flipV="false" rot="0">
            <a:off x="2279228" y="529647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599989" y="300791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0662201" y="738244"/>
            <a:ext cx="1509864" cy="1090860"/>
          </a:xfrm>
          <a:custGeom>
            <a:avLst/>
            <a:gdLst/>
            <a:ahLst/>
            <a:cxnLst/>
            <a:rect r="r" b="b" t="t" l="l"/>
            <a:pathLst>
              <a:path h="1090860" w="1509864">
                <a:moveTo>
                  <a:pt x="0" y="0"/>
                </a:moveTo>
                <a:lnTo>
                  <a:pt x="1509864" y="0"/>
                </a:lnTo>
                <a:lnTo>
                  <a:pt x="1509864" y="1090860"/>
                </a:lnTo>
                <a:lnTo>
                  <a:pt x="0" y="1090860"/>
                </a:lnTo>
                <a:lnTo>
                  <a:pt x="0" y="0"/>
                </a:lnTo>
                <a:close/>
              </a:path>
            </a:pathLst>
          </a:custGeom>
          <a:blipFill>
            <a:blip r:embed="rId8"/>
            <a:stretch>
              <a:fillRect l="-7799" t="0" r="-7799" b="0"/>
            </a:stretch>
          </a:blipFill>
          <a:ln w="38100" cap="sq">
            <a:solidFill>
              <a:srgbClr val="000000"/>
            </a:solidFill>
            <a:prstDash val="solid"/>
            <a:miter/>
          </a:ln>
        </p:spPr>
      </p:sp>
      <p:sp>
        <p:nvSpPr>
          <p:cNvPr name="TextBox 27" id="27"/>
          <p:cNvSpPr txBox="true"/>
          <p:nvPr/>
        </p:nvSpPr>
        <p:spPr>
          <a:xfrm rot="0">
            <a:off x="1814799" y="428622"/>
            <a:ext cx="8651360" cy="1152139"/>
          </a:xfrm>
          <a:prstGeom prst="rect">
            <a:avLst/>
          </a:prstGeom>
        </p:spPr>
        <p:txBody>
          <a:bodyPr anchor="t" rtlCol="false" tIns="0" lIns="0" bIns="0" rIns="0">
            <a:spAutoFit/>
          </a:bodyPr>
          <a:lstStyle/>
          <a:p>
            <a:pPr algn="l" marL="0" indent="0" lvl="0">
              <a:lnSpc>
                <a:spcPts val="8946"/>
              </a:lnSpc>
              <a:spcBef>
                <a:spcPct val="0"/>
              </a:spcBef>
            </a:pPr>
            <a:r>
              <a:rPr lang="en-US" b="true" sz="6390">
                <a:solidFill>
                  <a:srgbClr val="40566E"/>
                </a:solidFill>
                <a:latin typeface="Poppins Ultra-Bold"/>
                <a:ea typeface="Poppins Ultra-Bold"/>
                <a:cs typeface="Poppins Ultra-Bold"/>
                <a:sym typeface="Poppins Ultra-Bold"/>
              </a:rPr>
              <a:t>TECHNOLOGIES USED</a:t>
            </a:r>
          </a:p>
        </p:txBody>
      </p:sp>
      <p:sp>
        <p:nvSpPr>
          <p:cNvPr name="TextBox 28" id="28"/>
          <p:cNvSpPr txBox="true"/>
          <p:nvPr/>
        </p:nvSpPr>
        <p:spPr>
          <a:xfrm rot="0">
            <a:off x="1814799" y="1850378"/>
            <a:ext cx="8908506" cy="7549505"/>
          </a:xfrm>
          <a:prstGeom prst="rect">
            <a:avLst/>
          </a:prstGeom>
        </p:spPr>
        <p:txBody>
          <a:bodyPr anchor="t" rtlCol="false" tIns="0" lIns="0" bIns="0" rIns="0">
            <a:spAutoFit/>
          </a:bodyPr>
          <a:lstStyle/>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Rapid Development Framework:</a:t>
            </a:r>
            <a:r>
              <a:rPr lang="en-US" b="true" sz="2396">
                <a:solidFill>
                  <a:srgbClr val="000000"/>
                </a:solidFill>
                <a:latin typeface="Poppins Bold"/>
                <a:ea typeface="Poppins Bold"/>
                <a:cs typeface="Poppins Bold"/>
                <a:sym typeface="Poppins Bold"/>
              </a:rPr>
              <a:t> Django is a high-level Python web framework that  comes with built-in tools and features such as authentication, ORM (Object-Relational Mapping), and admin interfaces.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Security Features:</a:t>
            </a:r>
            <a:r>
              <a:rPr lang="en-US" b="true" sz="2396">
                <a:solidFill>
                  <a:srgbClr val="000000"/>
                </a:solidFill>
                <a:latin typeface="Poppins Bold"/>
                <a:ea typeface="Poppins Bold"/>
                <a:cs typeface="Poppins Bold"/>
                <a:sym typeface="Poppins Bold"/>
              </a:rPr>
              <a:t> Django has a strong focus on security. It includes features to protect against vulnerabilities like SQL injection, cross-site scripting (XSS), cross-site request forgery (CSRF)etc. Django also has built-in user authentication, session management, and password hashing.</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Scalability and Flexibility:</a:t>
            </a:r>
            <a:r>
              <a:rPr lang="en-US" b="true" sz="2396">
                <a:solidFill>
                  <a:srgbClr val="000000"/>
                </a:solidFill>
                <a:latin typeface="Poppins Bold"/>
                <a:ea typeface="Poppins Bold"/>
                <a:cs typeface="Poppins Bold"/>
                <a:sym typeface="Poppins Bold"/>
              </a:rPr>
              <a:t> Django is highly scalable and suitable for large applications. It supports the separation of concerns with an MVC (Model-View-Controller) architecture. It's used by major companies like Instagram, Pinterest etc.</a:t>
            </a:r>
          </a:p>
          <a:p>
            <a:pPr algn="l">
              <a:lnSpc>
                <a:spcPts val="3355"/>
              </a:lnSpc>
            </a:pPr>
            <a:r>
              <a:rPr lang="en-US" sz="2396">
                <a:solidFill>
                  <a:srgbClr val="000000"/>
                </a:solidFill>
                <a:latin typeface="Poppins"/>
                <a:ea typeface="Poppins"/>
                <a:cs typeface="Poppins"/>
                <a:sym typeface="Poppins"/>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3334910" y="-657313"/>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985412" y="593946"/>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499007" y="1485969"/>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11689" t="0" r="-11689" b="0"/>
              </a:stretch>
            </a:blipFill>
          </p:spPr>
        </p:sp>
      </p:grpSp>
      <p:grpSp>
        <p:nvGrpSpPr>
          <p:cNvPr name="Group 14" id="14"/>
          <p:cNvGrpSpPr/>
          <p:nvPr/>
        </p:nvGrpSpPr>
        <p:grpSpPr>
          <a:xfrm rot="0">
            <a:off x="11433756" y="4399938"/>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11526353" y="4501146"/>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61151" t="0" r="-61151" b="0"/>
              </a:stretch>
            </a:blipFill>
          </p:spPr>
        </p:sp>
      </p:grpSp>
      <p:grpSp>
        <p:nvGrpSpPr>
          <p:cNvPr name="Group 19" id="19"/>
          <p:cNvGrpSpPr/>
          <p:nvPr/>
        </p:nvGrpSpPr>
        <p:grpSpPr>
          <a:xfrm rot="-10060280">
            <a:off x="-2791949" y="7262830"/>
            <a:ext cx="3990940" cy="39909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2" id="22"/>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3209584" y="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0704284" y="609597"/>
            <a:ext cx="1346121" cy="1346121"/>
          </a:xfrm>
          <a:custGeom>
            <a:avLst/>
            <a:gdLst/>
            <a:ahLst/>
            <a:cxnLst/>
            <a:rect r="r" b="b" t="t" l="l"/>
            <a:pathLst>
              <a:path h="1346121" w="1346121">
                <a:moveTo>
                  <a:pt x="0" y="0"/>
                </a:moveTo>
                <a:lnTo>
                  <a:pt x="1346121" y="0"/>
                </a:lnTo>
                <a:lnTo>
                  <a:pt x="1346121" y="1346121"/>
                </a:lnTo>
                <a:lnTo>
                  <a:pt x="0" y="1346121"/>
                </a:lnTo>
                <a:lnTo>
                  <a:pt x="0" y="0"/>
                </a:lnTo>
                <a:close/>
              </a:path>
            </a:pathLst>
          </a:custGeom>
          <a:blipFill>
            <a:blip r:embed="rId6"/>
            <a:stretch>
              <a:fillRect l="0" t="0" r="0" b="0"/>
            </a:stretch>
          </a:blipFill>
          <a:ln w="38100" cap="sq">
            <a:solidFill>
              <a:srgbClr val="000000"/>
            </a:solidFill>
            <a:prstDash val="solid"/>
            <a:miter/>
          </a:ln>
        </p:spPr>
      </p:sp>
      <p:sp>
        <p:nvSpPr>
          <p:cNvPr name="TextBox 26" id="26"/>
          <p:cNvSpPr txBox="true"/>
          <p:nvPr/>
        </p:nvSpPr>
        <p:spPr>
          <a:xfrm rot="0">
            <a:off x="1373072" y="616100"/>
            <a:ext cx="8651360" cy="1152139"/>
          </a:xfrm>
          <a:prstGeom prst="rect">
            <a:avLst/>
          </a:prstGeom>
        </p:spPr>
        <p:txBody>
          <a:bodyPr anchor="t" rtlCol="false" tIns="0" lIns="0" bIns="0" rIns="0">
            <a:spAutoFit/>
          </a:bodyPr>
          <a:lstStyle/>
          <a:p>
            <a:pPr algn="l" marL="0" indent="0" lvl="0">
              <a:lnSpc>
                <a:spcPts val="8946"/>
              </a:lnSpc>
              <a:spcBef>
                <a:spcPct val="0"/>
              </a:spcBef>
            </a:pPr>
            <a:r>
              <a:rPr lang="en-US" b="true" sz="6390">
                <a:solidFill>
                  <a:srgbClr val="40566E"/>
                </a:solidFill>
                <a:latin typeface="Poppins Ultra-Bold"/>
                <a:ea typeface="Poppins Ultra-Bold"/>
                <a:cs typeface="Poppins Ultra-Bold"/>
                <a:sym typeface="Poppins Ultra-Bold"/>
              </a:rPr>
              <a:t>TECHNOLOGIES USED</a:t>
            </a:r>
          </a:p>
        </p:txBody>
      </p:sp>
      <p:sp>
        <p:nvSpPr>
          <p:cNvPr name="TextBox 27" id="27"/>
          <p:cNvSpPr txBox="true"/>
          <p:nvPr/>
        </p:nvSpPr>
        <p:spPr>
          <a:xfrm rot="0">
            <a:off x="1212782" y="2019207"/>
            <a:ext cx="10125725" cy="8671616"/>
          </a:xfrm>
          <a:prstGeom prst="rect">
            <a:avLst/>
          </a:prstGeom>
        </p:spPr>
        <p:txBody>
          <a:bodyPr anchor="t" rtlCol="false" tIns="0" lIns="0" bIns="0" rIns="0">
            <a:spAutoFit/>
          </a:bodyPr>
          <a:lstStyle/>
          <a:p>
            <a:pPr algn="l">
              <a:lnSpc>
                <a:spcPts val="4214"/>
              </a:lnSpc>
            </a:pPr>
            <a:r>
              <a:rPr lang="en-US" sz="3010" u="sng" b="true">
                <a:solidFill>
                  <a:srgbClr val="000000"/>
                </a:solidFill>
                <a:latin typeface="Poppins Ultra-Bold"/>
                <a:ea typeface="Poppins Ultra-Bold"/>
                <a:cs typeface="Poppins Ultra-Bold"/>
                <a:sym typeface="Poppins Ultra-Bold"/>
              </a:rPr>
              <a:t>    </a:t>
            </a:r>
            <a:r>
              <a:rPr lang="en-US" sz="3010" b="true">
                <a:solidFill>
                  <a:srgbClr val="000000"/>
                </a:solidFill>
                <a:latin typeface="Poppins Ultra-Bold"/>
                <a:ea typeface="Poppins Ultra-Bold"/>
                <a:cs typeface="Poppins Ultra-Bold"/>
                <a:sym typeface="Poppins Ultra-Bold"/>
              </a:rPr>
              <a:t> OPENCV </a:t>
            </a:r>
          </a:p>
          <a:p>
            <a:pPr algn="l">
              <a:lnSpc>
                <a:spcPts val="3132"/>
              </a:lnSpc>
            </a:pPr>
          </a:p>
          <a:p>
            <a:pPr algn="l" marL="483139" indent="-241569" lvl="1">
              <a:lnSpc>
                <a:spcPts val="3132"/>
              </a:lnSpc>
              <a:buFont typeface="Arial"/>
              <a:buChar char="•"/>
            </a:pPr>
            <a:r>
              <a:rPr lang="en-US" b="true" sz="2237" u="sng">
                <a:solidFill>
                  <a:srgbClr val="000000"/>
                </a:solidFill>
                <a:latin typeface="Poppins Ultra-Bold"/>
                <a:ea typeface="Poppins Ultra-Bold"/>
                <a:cs typeface="Poppins Ultra-Bold"/>
                <a:sym typeface="Poppins Ultra-Bold"/>
              </a:rPr>
              <a:t>Computer Vision and Image Processing Library</a:t>
            </a:r>
            <a:r>
              <a:rPr lang="en-US" b="true" sz="2237">
                <a:solidFill>
                  <a:srgbClr val="000000"/>
                </a:solidFill>
                <a:latin typeface="Poppins Ultra-Bold"/>
                <a:ea typeface="Poppins Ultra-Bold"/>
                <a:cs typeface="Poppins Ultra-Bold"/>
                <a:sym typeface="Poppins Ultra-Bold"/>
              </a:rPr>
              <a:t>: OpenCV (Open Source Computer Vision Library) is a highly efficient and popular open-source library designed for computer vision tasks such as image processing, object detection, face recognition, image manipulation, and machine learning. </a:t>
            </a:r>
          </a:p>
          <a:p>
            <a:pPr algn="l">
              <a:lnSpc>
                <a:spcPts val="3132"/>
              </a:lnSpc>
            </a:pPr>
          </a:p>
          <a:p>
            <a:pPr algn="l" marL="483139" indent="-241569" lvl="1">
              <a:lnSpc>
                <a:spcPts val="3132"/>
              </a:lnSpc>
              <a:buFont typeface="Arial"/>
              <a:buChar char="•"/>
            </a:pPr>
            <a:r>
              <a:rPr lang="en-US" b="true" sz="2237" u="sng">
                <a:solidFill>
                  <a:srgbClr val="000000"/>
                </a:solidFill>
                <a:latin typeface="Poppins Ultra-Bold"/>
                <a:ea typeface="Poppins Ultra-Bold"/>
                <a:cs typeface="Poppins Ultra-Bold"/>
                <a:sym typeface="Poppins Ultra-Bold"/>
              </a:rPr>
              <a:t>Cross-Platform Support</a:t>
            </a:r>
            <a:r>
              <a:rPr lang="en-US" b="true" sz="2237">
                <a:solidFill>
                  <a:srgbClr val="000000"/>
                </a:solidFill>
                <a:latin typeface="Poppins Ultra-Bold"/>
                <a:ea typeface="Poppins Ultra-Bold"/>
                <a:cs typeface="Poppins Ultra-Bold"/>
                <a:sym typeface="Poppins Ultra-Bold"/>
              </a:rPr>
              <a:t>: OpenCV is cross-platform, meaning it works on various operating systems, including Windows, macOS, and Linux. It also supports different programming languages, including Python, C++, and Java, making it accessible to a wide range of developers and industries.</a:t>
            </a:r>
          </a:p>
          <a:p>
            <a:pPr algn="l">
              <a:lnSpc>
                <a:spcPts val="3132"/>
              </a:lnSpc>
            </a:pPr>
          </a:p>
          <a:p>
            <a:pPr algn="l" marL="483139" indent="-241569" lvl="1">
              <a:lnSpc>
                <a:spcPts val="3132"/>
              </a:lnSpc>
              <a:buFont typeface="Arial"/>
              <a:buChar char="•"/>
            </a:pPr>
            <a:r>
              <a:rPr lang="en-US" b="true" sz="2237" u="sng">
                <a:solidFill>
                  <a:srgbClr val="000000"/>
                </a:solidFill>
                <a:latin typeface="Poppins Ultra-Bold"/>
                <a:ea typeface="Poppins Ultra-Bold"/>
                <a:cs typeface="Poppins Ultra-Bold"/>
                <a:sym typeface="Poppins Ultra-Bold"/>
              </a:rPr>
              <a:t>Wide Range of Features:</a:t>
            </a:r>
            <a:r>
              <a:rPr lang="en-US" b="true" sz="2237">
                <a:solidFill>
                  <a:srgbClr val="000000"/>
                </a:solidFill>
                <a:latin typeface="Poppins Ultra-Bold"/>
                <a:ea typeface="Poppins Ultra-Bold"/>
                <a:cs typeface="Poppins Ultra-Bold"/>
                <a:sym typeface="Poppins Ultra-Bold"/>
              </a:rPr>
              <a:t> OpenCV includes a broad set of functions for tasks like feature detection, motion tracking, camera calibration, 3D reconstruction, and machine learning. It can process images and videos, perform transformations, and even implement complex algorithms  and deep learning-based image analysis.</a:t>
            </a:r>
          </a:p>
          <a:p>
            <a:pPr algn="l">
              <a:lnSpc>
                <a:spcPts val="2701"/>
              </a:lnSpc>
            </a:pPr>
          </a:p>
          <a:p>
            <a:pPr algn="l">
              <a:lnSpc>
                <a:spcPts val="270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2999429" y="-712611"/>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382477" y="889930"/>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791802" y="1785469"/>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55677" t="0" r="-55677" b="0"/>
              </a:stretch>
            </a:blipFill>
          </p:spPr>
        </p:sp>
      </p:grpSp>
      <p:grpSp>
        <p:nvGrpSpPr>
          <p:cNvPr name="Group 14" id="14"/>
          <p:cNvGrpSpPr/>
          <p:nvPr/>
        </p:nvGrpSpPr>
        <p:grpSpPr>
          <a:xfrm rot="-10060280">
            <a:off x="-1965681" y="9135885"/>
            <a:ext cx="3990940" cy="39909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7" id="17"/>
          <p:cNvSpPr/>
          <p:nvPr/>
        </p:nvSpPr>
        <p:spPr>
          <a:xfrm flipH="false" flipV="false" rot="0">
            <a:off x="2279228" y="529647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1703780" y="27792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303872" y="362143"/>
            <a:ext cx="8651360" cy="1152139"/>
          </a:xfrm>
          <a:prstGeom prst="rect">
            <a:avLst/>
          </a:prstGeom>
        </p:spPr>
        <p:txBody>
          <a:bodyPr anchor="t" rtlCol="false" tIns="0" lIns="0" bIns="0" rIns="0">
            <a:spAutoFit/>
          </a:bodyPr>
          <a:lstStyle/>
          <a:p>
            <a:pPr algn="l" marL="0" indent="0" lvl="0">
              <a:lnSpc>
                <a:spcPts val="8946"/>
              </a:lnSpc>
              <a:spcBef>
                <a:spcPct val="0"/>
              </a:spcBef>
            </a:pPr>
            <a:r>
              <a:rPr lang="en-US" b="true" sz="6390">
                <a:solidFill>
                  <a:srgbClr val="40566E"/>
                </a:solidFill>
                <a:latin typeface="Poppins Ultra-Bold"/>
                <a:ea typeface="Poppins Ultra-Bold"/>
                <a:cs typeface="Poppins Ultra-Bold"/>
                <a:sym typeface="Poppins Ultra-Bold"/>
              </a:rPr>
              <a:t>TECHNOLOGIES USED</a:t>
            </a:r>
          </a:p>
        </p:txBody>
      </p:sp>
      <p:sp>
        <p:nvSpPr>
          <p:cNvPr name="TextBox 22" id="22"/>
          <p:cNvSpPr txBox="true"/>
          <p:nvPr/>
        </p:nvSpPr>
        <p:spPr>
          <a:xfrm rot="0">
            <a:off x="1028700" y="1690219"/>
            <a:ext cx="11219091" cy="8758827"/>
          </a:xfrm>
          <a:prstGeom prst="rect">
            <a:avLst/>
          </a:prstGeom>
        </p:spPr>
        <p:txBody>
          <a:bodyPr anchor="t" rtlCol="false" tIns="0" lIns="0" bIns="0" rIns="0">
            <a:spAutoFit/>
          </a:bodyPr>
          <a:lstStyle/>
          <a:p>
            <a:pPr algn="l">
              <a:lnSpc>
                <a:spcPts val="4354"/>
              </a:lnSpc>
            </a:pPr>
            <a:r>
              <a:rPr lang="en-US" sz="3110" b="true">
                <a:solidFill>
                  <a:srgbClr val="000000"/>
                </a:solidFill>
                <a:latin typeface="Poppins Bold"/>
                <a:ea typeface="Poppins Bold"/>
                <a:cs typeface="Poppins Bold"/>
                <a:sym typeface="Poppins Bold"/>
              </a:rPr>
              <a:t>VISION TRANSFORMER DEEP LEARNING MODEL</a:t>
            </a:r>
          </a:p>
          <a:p>
            <a:pPr algn="l">
              <a:lnSpc>
                <a:spcPts val="167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Transformers for Vision:</a:t>
            </a:r>
            <a:r>
              <a:rPr lang="en-US" b="true" sz="2400">
                <a:solidFill>
                  <a:srgbClr val="000000"/>
                </a:solidFill>
                <a:latin typeface="Poppins Bold"/>
                <a:ea typeface="Poppins Bold"/>
                <a:cs typeface="Poppins Bold"/>
                <a:sym typeface="Poppins Bold"/>
              </a:rPr>
              <a:t> Unlike traditional convolutional neural networks (CNNs), Vision Transformers treat an image as a sequence of patches, much like how transformers process text as a sequence of words. The image is divided into fixed-size patches (e.g., 16x16 pixels), and each patch is flattened and linearly embedded into a vector. </a:t>
            </a:r>
          </a:p>
          <a:p>
            <a:pPr algn="l">
              <a:lnSpc>
                <a:spcPts val="335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Self-Attention Mechanism:</a:t>
            </a:r>
            <a:r>
              <a:rPr lang="en-US" b="true" sz="2400">
                <a:solidFill>
                  <a:srgbClr val="000000"/>
                </a:solidFill>
                <a:latin typeface="Poppins Bold"/>
                <a:ea typeface="Poppins Bold"/>
                <a:cs typeface="Poppins Bold"/>
                <a:sym typeface="Poppins Bold"/>
              </a:rPr>
              <a:t> ViT uses the transformer’s self-attention mechanism to capture long-range dependencies in the image. This allows the model to learn contextual relationships between different parts of the image, which is useful for understanding complex visual patterns, especially in larger images.</a:t>
            </a:r>
          </a:p>
          <a:p>
            <a:pPr algn="l">
              <a:lnSpc>
                <a:spcPts val="335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Performance on Large Datasets: </a:t>
            </a:r>
            <a:r>
              <a:rPr lang="en-US" b="true" sz="2400">
                <a:solidFill>
                  <a:srgbClr val="000000"/>
                </a:solidFill>
                <a:latin typeface="Poppins Bold"/>
                <a:ea typeface="Poppins Bold"/>
                <a:cs typeface="Poppins Bold"/>
                <a:sym typeface="Poppins Bold"/>
              </a:rPr>
              <a:t>While CNNs tend to outperform transformers on smaller datasets, ViT excels when large-scale training data is available, as the transformer can leverage its attention mechanism to learn rich, global patterns from the data.</a:t>
            </a:r>
          </a:p>
          <a:p>
            <a:pPr algn="l">
              <a:lnSpc>
                <a:spcPts val="3359"/>
              </a:lnSpc>
            </a:pPr>
          </a:p>
          <a:p>
            <a:pPr algn="l">
              <a:lnSpc>
                <a:spcPts val="344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5414" y="102870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199938"/>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209107" y="2409044"/>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t="0" r="-24906" b="0"/>
              </a:stretch>
            </a:blipFill>
          </p:spPr>
        </p:sp>
      </p:grpSp>
      <p:sp>
        <p:nvSpPr>
          <p:cNvPr name="TextBox 11" id="11"/>
          <p:cNvSpPr txBox="true"/>
          <p:nvPr/>
        </p:nvSpPr>
        <p:spPr>
          <a:xfrm rot="0">
            <a:off x="6617172" y="526694"/>
            <a:ext cx="9001245" cy="1004475"/>
          </a:xfrm>
          <a:prstGeom prst="rect">
            <a:avLst/>
          </a:prstGeom>
        </p:spPr>
        <p:txBody>
          <a:bodyPr anchor="t" rtlCol="false" tIns="0" lIns="0" bIns="0" rIns="0">
            <a:spAutoFit/>
          </a:bodyPr>
          <a:lstStyle/>
          <a:p>
            <a:pPr algn="l" marL="0" indent="0" lvl="0">
              <a:lnSpc>
                <a:spcPts val="7801"/>
              </a:lnSpc>
              <a:spcBef>
                <a:spcPct val="0"/>
              </a:spcBef>
            </a:pPr>
            <a:r>
              <a:rPr lang="en-US" b="true" sz="5572">
                <a:solidFill>
                  <a:srgbClr val="40566E"/>
                </a:solidFill>
                <a:latin typeface="Poppins Ultra-Bold"/>
                <a:ea typeface="Poppins Ultra-Bold"/>
                <a:cs typeface="Poppins Ultra-Bold"/>
                <a:sym typeface="Poppins Ultra-Bold"/>
              </a:rPr>
              <a:t>MILESTONE   1</a:t>
            </a:r>
          </a:p>
        </p:txBody>
      </p:sp>
      <p:sp>
        <p:nvSpPr>
          <p:cNvPr name="TextBox 12" id="12"/>
          <p:cNvSpPr txBox="true"/>
          <p:nvPr/>
        </p:nvSpPr>
        <p:spPr>
          <a:xfrm rot="0">
            <a:off x="6389593" y="1778466"/>
            <a:ext cx="11300824" cy="7924487"/>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User Authentication in Django:</a:t>
            </a:r>
            <a:r>
              <a:rPr lang="en-US" b="true" sz="2400">
                <a:solidFill>
                  <a:srgbClr val="000000"/>
                </a:solidFill>
                <a:latin typeface="Poppins Bold"/>
                <a:ea typeface="Poppins Bold"/>
                <a:cs typeface="Poppins Bold"/>
                <a:sym typeface="Poppins Bold"/>
              </a:rPr>
              <a:t> Implemented a user authentication system in Django, allowing users to securely register (sign-up), log in, and access their personal accounts. This involves using Django’s built-in authentication views and models to handle user credentials.</a:t>
            </a:r>
          </a:p>
          <a:p>
            <a:pPr algn="l">
              <a:lnSpc>
                <a:spcPts val="335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Personalized Home and Profile Pages:</a:t>
            </a:r>
            <a:r>
              <a:rPr lang="en-US" b="true" sz="2400">
                <a:solidFill>
                  <a:srgbClr val="000000"/>
                </a:solidFill>
                <a:latin typeface="Poppins Bold"/>
                <a:ea typeface="Poppins Bold"/>
                <a:cs typeface="Poppins Bold"/>
                <a:sym typeface="Poppins Bold"/>
              </a:rPr>
              <a:t> After logging in, authenticated users are directed to a personalized home page and profile page. These pages dynamically display user-specific information, which is fetched from the database using Django's ORM. This ensures that each user sees their own data upon accessing their account.</a:t>
            </a:r>
          </a:p>
          <a:p>
            <a:pPr algn="l">
              <a:lnSpc>
                <a:spcPts val="335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Security and Account Management: </a:t>
            </a:r>
            <a:r>
              <a:rPr lang="en-US" b="true" sz="2400">
                <a:solidFill>
                  <a:srgbClr val="000000"/>
                </a:solidFill>
                <a:latin typeface="Poppins Bold"/>
                <a:ea typeface="Poppins Bold"/>
                <a:cs typeface="Poppins Bold"/>
                <a:sym typeface="Poppins Bold"/>
              </a:rPr>
              <a:t>The authentication feature includes security measures like password hashing and secure login/logout functionality. Additionally, we have implemented features for profile management, allowing users to update their personal details, change passwords, or manage settings after logging in. This provides a secure and personalized experience for the users.</a:t>
            </a:r>
          </a:p>
          <a:p>
            <a:pPr algn="l">
              <a:lnSpc>
                <a:spcPts val="2961"/>
              </a:lnSpc>
            </a:pPr>
          </a:p>
        </p:txBody>
      </p:sp>
      <p:grpSp>
        <p:nvGrpSpPr>
          <p:cNvPr name="Group 13" id="13"/>
          <p:cNvGrpSpPr/>
          <p:nvPr/>
        </p:nvGrpSpPr>
        <p:grpSpPr>
          <a:xfrm rot="0">
            <a:off x="2294016" y="9258300"/>
            <a:ext cx="4922711" cy="492271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5" id="15"/>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6" id="16"/>
          <p:cNvGrpSpPr/>
          <p:nvPr/>
        </p:nvGrpSpPr>
        <p:grpSpPr>
          <a:xfrm rot="-1074917">
            <a:off x="17465714" y="-730588"/>
            <a:ext cx="4086926" cy="40869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8" id="18"/>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9" id="19"/>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4211360" y="5262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54114" y="470325"/>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900580"/>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209107" y="2109686"/>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0882" t="0" r="-10882" b="0"/>
              </a:stretch>
            </a:blipFill>
          </p:spPr>
        </p:sp>
      </p:grpSp>
      <p:grpSp>
        <p:nvGrpSpPr>
          <p:cNvPr name="Group 11" id="11"/>
          <p:cNvGrpSpPr/>
          <p:nvPr/>
        </p:nvGrpSpPr>
        <p:grpSpPr>
          <a:xfrm rot="0">
            <a:off x="2124262" y="9258300"/>
            <a:ext cx="4922711" cy="49227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4" id="14"/>
          <p:cNvGrpSpPr/>
          <p:nvPr/>
        </p:nvGrpSpPr>
        <p:grpSpPr>
          <a:xfrm rot="-1074917">
            <a:off x="17038236" y="1799217"/>
            <a:ext cx="4086926" cy="408692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7" id="17"/>
          <p:cNvSpPr/>
          <p:nvPr/>
        </p:nvSpPr>
        <p:spPr>
          <a:xfrm flipH="false" flipV="false" rot="0">
            <a:off x="492229" y="307938"/>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199978" y="7285236"/>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6389593" y="592575"/>
            <a:ext cx="9001245" cy="1004475"/>
          </a:xfrm>
          <a:prstGeom prst="rect">
            <a:avLst/>
          </a:prstGeom>
        </p:spPr>
        <p:txBody>
          <a:bodyPr anchor="t" rtlCol="false" tIns="0" lIns="0" bIns="0" rIns="0">
            <a:spAutoFit/>
          </a:bodyPr>
          <a:lstStyle/>
          <a:p>
            <a:pPr algn="l" marL="0" indent="0" lvl="0">
              <a:lnSpc>
                <a:spcPts val="7801"/>
              </a:lnSpc>
              <a:spcBef>
                <a:spcPct val="0"/>
              </a:spcBef>
            </a:pPr>
            <a:r>
              <a:rPr lang="en-US" b="true" sz="5572">
                <a:solidFill>
                  <a:srgbClr val="40566E"/>
                </a:solidFill>
                <a:latin typeface="Poppins Ultra-Bold"/>
                <a:ea typeface="Poppins Ultra-Bold"/>
                <a:cs typeface="Poppins Ultra-Bold"/>
                <a:sym typeface="Poppins Ultra-Bold"/>
              </a:rPr>
              <a:t>MILESTONE   2</a:t>
            </a:r>
          </a:p>
        </p:txBody>
      </p:sp>
      <p:sp>
        <p:nvSpPr>
          <p:cNvPr name="TextBox 20" id="20"/>
          <p:cNvSpPr txBox="true"/>
          <p:nvPr/>
        </p:nvSpPr>
        <p:spPr>
          <a:xfrm rot="0">
            <a:off x="6389593" y="2000393"/>
            <a:ext cx="10119134" cy="7819981"/>
          </a:xfrm>
          <a:prstGeom prst="rect">
            <a:avLst/>
          </a:prstGeom>
        </p:spPr>
        <p:txBody>
          <a:bodyPr anchor="t" rtlCol="false" tIns="0" lIns="0" bIns="0" rIns="0">
            <a:spAutoFit/>
          </a:bodyPr>
          <a:lstStyle/>
          <a:p>
            <a:pPr algn="l" marL="484871" indent="-242436" lvl="1">
              <a:lnSpc>
                <a:spcPts val="3144"/>
              </a:lnSpc>
              <a:buFont typeface="Arial"/>
              <a:buChar char="•"/>
            </a:pPr>
            <a:r>
              <a:rPr lang="en-US" b="true" sz="2245" u="sng">
                <a:solidFill>
                  <a:srgbClr val="000000"/>
                </a:solidFill>
                <a:latin typeface="Poppins Bold"/>
                <a:ea typeface="Poppins Bold"/>
                <a:cs typeface="Poppins Bold"/>
                <a:sym typeface="Poppins Bold"/>
              </a:rPr>
              <a:t>Image Processing and Analysis:</a:t>
            </a:r>
            <a:r>
              <a:rPr lang="en-US" b="true" sz="2245">
                <a:solidFill>
                  <a:srgbClr val="000000"/>
                </a:solidFill>
                <a:latin typeface="Poppins Bold"/>
                <a:ea typeface="Poppins Bold"/>
                <a:cs typeface="Poppins Bold"/>
                <a:sym typeface="Poppins Bold"/>
              </a:rPr>
              <a:t> We used OpenCV to process images of skin diseases, which involves techniques such as image enhancement, noise reduction, and feature extraction. This step helps to improve the quality of the images and make the skin conditions more distinguishable for analysis.</a:t>
            </a:r>
          </a:p>
          <a:p>
            <a:pPr algn="l">
              <a:lnSpc>
                <a:spcPts val="3144"/>
              </a:lnSpc>
            </a:pPr>
          </a:p>
          <a:p>
            <a:pPr algn="l" marL="484871" indent="-242436" lvl="1">
              <a:lnSpc>
                <a:spcPts val="3144"/>
              </a:lnSpc>
              <a:buFont typeface="Arial"/>
              <a:buChar char="•"/>
            </a:pPr>
            <a:r>
              <a:rPr lang="en-US" b="true" sz="2245" u="sng">
                <a:solidFill>
                  <a:srgbClr val="000000"/>
                </a:solidFill>
                <a:latin typeface="Poppins Bold"/>
                <a:ea typeface="Poppins Bold"/>
                <a:cs typeface="Poppins Bold"/>
                <a:sym typeface="Poppins Bold"/>
              </a:rPr>
              <a:t>Pattern Recognition and Feature Extraction: </a:t>
            </a:r>
            <a:r>
              <a:rPr lang="en-US" b="true" sz="2245">
                <a:solidFill>
                  <a:srgbClr val="000000"/>
                </a:solidFill>
                <a:latin typeface="Poppins Bold"/>
                <a:ea typeface="Poppins Bold"/>
                <a:cs typeface="Poppins Bold"/>
                <a:sym typeface="Poppins Bold"/>
              </a:rPr>
              <a:t>OpenCV tools were applied to identify specific patterns, textures, and features in the skin images, such as color, shape, and size of lesions. These patterns are crucial for recognizing different types of skin diseases, like melanoma, eczema, or psoriasis, and differentiating between them.</a:t>
            </a:r>
          </a:p>
          <a:p>
            <a:pPr algn="l">
              <a:lnSpc>
                <a:spcPts val="3144"/>
              </a:lnSpc>
            </a:pPr>
          </a:p>
          <a:p>
            <a:pPr algn="l" marL="484871" indent="-242436" lvl="1">
              <a:lnSpc>
                <a:spcPts val="3144"/>
              </a:lnSpc>
              <a:buFont typeface="Arial"/>
              <a:buChar char="•"/>
            </a:pPr>
            <a:r>
              <a:rPr lang="en-US" b="true" sz="2245" u="sng">
                <a:solidFill>
                  <a:srgbClr val="000000"/>
                </a:solidFill>
                <a:latin typeface="Poppins Bold"/>
                <a:ea typeface="Poppins Bold"/>
                <a:cs typeface="Poppins Bold"/>
                <a:sym typeface="Poppins Bold"/>
              </a:rPr>
              <a:t>Supporting Diagnosis: </a:t>
            </a:r>
            <a:r>
              <a:rPr lang="en-US" b="true" sz="2245">
                <a:solidFill>
                  <a:srgbClr val="000000"/>
                </a:solidFill>
                <a:latin typeface="Poppins Bold"/>
                <a:ea typeface="Poppins Bold"/>
                <a:cs typeface="Poppins Bold"/>
                <a:sym typeface="Poppins Bold"/>
              </a:rPr>
              <a:t>By analyzing the processed images and identifying key features, OpenCV helped in the accurate diagnosis of various skin conditions. This automation aids healthcare professionals in making faster and more reliable diagnoses, improving the accuracy and efficiency of skin disease detection.</a:t>
            </a:r>
          </a:p>
          <a:p>
            <a:pPr algn="l">
              <a:lnSpc>
                <a:spcPts val="314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DAGVzRwCHG8</dc:identifier>
  <dcterms:modified xsi:type="dcterms:W3CDTF">2011-08-01T06:04:30Z</dcterms:modified>
  <cp:revision>1</cp:revision>
  <dc:title>Hanover</dc:title>
</cp:coreProperties>
</file>